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1" r:id="rId6"/>
    <p:sldId id="264" r:id="rId7"/>
    <p:sldId id="265" r:id="rId8"/>
    <p:sldId id="263" r:id="rId9"/>
    <p:sldId id="260" r:id="rId10"/>
    <p:sldId id="266" r:id="rId11"/>
    <p:sldId id="262" r:id="rId12"/>
    <p:sldId id="267" r:id="rId13"/>
    <p:sldId id="268" r:id="rId14"/>
    <p:sldId id="269" r:id="rId15"/>
    <p:sldId id="270" r:id="rId16"/>
    <p:sldId id="271" r:id="rId17"/>
    <p:sldId id="272" r:id="rId18"/>
    <p:sldId id="273" r:id="rId19"/>
    <p:sldId id="274" r:id="rId20"/>
    <p:sldId id="275" r:id="rId21"/>
    <p:sldId id="276" r:id="rId22"/>
    <p:sldId id="280" r:id="rId23"/>
    <p:sldId id="281" r:id="rId24"/>
    <p:sldId id="277" r:id="rId25"/>
    <p:sldId id="278" r:id="rId26"/>
    <p:sldId id="279"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367EF-A0FD-46C2-9199-F9805959C0F0}" type="datetimeFigureOut">
              <a:rPr lang="en-US" smtClean="0"/>
              <a:t>2016-02-10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8DAB2-3A16-432B-A8EF-3BE84B845291}" type="slidenum">
              <a:rPr lang="en-US" smtClean="0"/>
              <a:t>‹#›</a:t>
            </a:fld>
            <a:endParaRPr lang="en-US"/>
          </a:p>
        </p:txBody>
      </p:sp>
    </p:spTree>
    <p:extLst>
      <p:ext uri="{BB962C8B-B14F-4D97-AF65-F5344CB8AC3E}">
        <p14:creationId xmlns:p14="http://schemas.microsoft.com/office/powerpoint/2010/main" val="2066930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367EF-A0FD-46C2-9199-F9805959C0F0}" type="datetimeFigureOut">
              <a:rPr lang="en-US" smtClean="0"/>
              <a:t>2016-02-10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8DAB2-3A16-432B-A8EF-3BE84B845291}" type="slidenum">
              <a:rPr lang="en-US" smtClean="0"/>
              <a:t>‹#›</a:t>
            </a:fld>
            <a:endParaRPr lang="en-US"/>
          </a:p>
        </p:txBody>
      </p:sp>
    </p:spTree>
    <p:extLst>
      <p:ext uri="{BB962C8B-B14F-4D97-AF65-F5344CB8AC3E}">
        <p14:creationId xmlns:p14="http://schemas.microsoft.com/office/powerpoint/2010/main" val="3853760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367EF-A0FD-46C2-9199-F9805959C0F0}" type="datetimeFigureOut">
              <a:rPr lang="en-US" smtClean="0"/>
              <a:t>2016-02-10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8DAB2-3A16-432B-A8EF-3BE84B845291}" type="slidenum">
              <a:rPr lang="en-US" smtClean="0"/>
              <a:t>‹#›</a:t>
            </a:fld>
            <a:endParaRPr lang="en-US"/>
          </a:p>
        </p:txBody>
      </p:sp>
    </p:spTree>
    <p:extLst>
      <p:ext uri="{BB962C8B-B14F-4D97-AF65-F5344CB8AC3E}">
        <p14:creationId xmlns:p14="http://schemas.microsoft.com/office/powerpoint/2010/main" val="3128517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367EF-A0FD-46C2-9199-F9805959C0F0}" type="datetimeFigureOut">
              <a:rPr lang="en-US" smtClean="0"/>
              <a:t>2016-02-10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8DAB2-3A16-432B-A8EF-3BE84B845291}" type="slidenum">
              <a:rPr lang="en-US" smtClean="0"/>
              <a:t>‹#›</a:t>
            </a:fld>
            <a:endParaRPr lang="en-US"/>
          </a:p>
        </p:txBody>
      </p:sp>
    </p:spTree>
    <p:extLst>
      <p:ext uri="{BB962C8B-B14F-4D97-AF65-F5344CB8AC3E}">
        <p14:creationId xmlns:p14="http://schemas.microsoft.com/office/powerpoint/2010/main" val="631049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367EF-A0FD-46C2-9199-F9805959C0F0}" type="datetimeFigureOut">
              <a:rPr lang="en-US" smtClean="0"/>
              <a:t>2016-02-10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8DAB2-3A16-432B-A8EF-3BE84B845291}" type="slidenum">
              <a:rPr lang="en-US" smtClean="0"/>
              <a:t>‹#›</a:t>
            </a:fld>
            <a:endParaRPr lang="en-US"/>
          </a:p>
        </p:txBody>
      </p:sp>
    </p:spTree>
    <p:extLst>
      <p:ext uri="{BB962C8B-B14F-4D97-AF65-F5344CB8AC3E}">
        <p14:creationId xmlns:p14="http://schemas.microsoft.com/office/powerpoint/2010/main" val="2265059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367EF-A0FD-46C2-9199-F9805959C0F0}" type="datetimeFigureOut">
              <a:rPr lang="en-US" smtClean="0"/>
              <a:t>2016-02-10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98DAB2-3A16-432B-A8EF-3BE84B845291}" type="slidenum">
              <a:rPr lang="en-US" smtClean="0"/>
              <a:t>‹#›</a:t>
            </a:fld>
            <a:endParaRPr lang="en-US"/>
          </a:p>
        </p:txBody>
      </p:sp>
    </p:spTree>
    <p:extLst>
      <p:ext uri="{BB962C8B-B14F-4D97-AF65-F5344CB8AC3E}">
        <p14:creationId xmlns:p14="http://schemas.microsoft.com/office/powerpoint/2010/main" val="3335084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367EF-A0FD-46C2-9199-F9805959C0F0}" type="datetimeFigureOut">
              <a:rPr lang="en-US" smtClean="0"/>
              <a:t>2016-02-10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98DAB2-3A16-432B-A8EF-3BE84B845291}" type="slidenum">
              <a:rPr lang="en-US" smtClean="0"/>
              <a:t>‹#›</a:t>
            </a:fld>
            <a:endParaRPr lang="en-US"/>
          </a:p>
        </p:txBody>
      </p:sp>
    </p:spTree>
    <p:extLst>
      <p:ext uri="{BB962C8B-B14F-4D97-AF65-F5344CB8AC3E}">
        <p14:creationId xmlns:p14="http://schemas.microsoft.com/office/powerpoint/2010/main" val="2766902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367EF-A0FD-46C2-9199-F9805959C0F0}" type="datetimeFigureOut">
              <a:rPr lang="en-US" smtClean="0"/>
              <a:t>2016-02-10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98DAB2-3A16-432B-A8EF-3BE84B845291}" type="slidenum">
              <a:rPr lang="en-US" smtClean="0"/>
              <a:t>‹#›</a:t>
            </a:fld>
            <a:endParaRPr lang="en-US"/>
          </a:p>
        </p:txBody>
      </p:sp>
    </p:spTree>
    <p:extLst>
      <p:ext uri="{BB962C8B-B14F-4D97-AF65-F5344CB8AC3E}">
        <p14:creationId xmlns:p14="http://schemas.microsoft.com/office/powerpoint/2010/main" val="1215657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367EF-A0FD-46C2-9199-F9805959C0F0}" type="datetimeFigureOut">
              <a:rPr lang="en-US" smtClean="0"/>
              <a:t>2016-02-10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98DAB2-3A16-432B-A8EF-3BE84B845291}" type="slidenum">
              <a:rPr lang="en-US" smtClean="0"/>
              <a:t>‹#›</a:t>
            </a:fld>
            <a:endParaRPr lang="en-US"/>
          </a:p>
        </p:txBody>
      </p:sp>
    </p:spTree>
    <p:extLst>
      <p:ext uri="{BB962C8B-B14F-4D97-AF65-F5344CB8AC3E}">
        <p14:creationId xmlns:p14="http://schemas.microsoft.com/office/powerpoint/2010/main" val="1825932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367EF-A0FD-46C2-9199-F9805959C0F0}" type="datetimeFigureOut">
              <a:rPr lang="en-US" smtClean="0"/>
              <a:t>2016-02-10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98DAB2-3A16-432B-A8EF-3BE84B845291}" type="slidenum">
              <a:rPr lang="en-US" smtClean="0"/>
              <a:t>‹#›</a:t>
            </a:fld>
            <a:endParaRPr lang="en-US"/>
          </a:p>
        </p:txBody>
      </p:sp>
    </p:spTree>
    <p:extLst>
      <p:ext uri="{BB962C8B-B14F-4D97-AF65-F5344CB8AC3E}">
        <p14:creationId xmlns:p14="http://schemas.microsoft.com/office/powerpoint/2010/main" val="168765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367EF-A0FD-46C2-9199-F9805959C0F0}" type="datetimeFigureOut">
              <a:rPr lang="en-US" smtClean="0"/>
              <a:t>2016-02-10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98DAB2-3A16-432B-A8EF-3BE84B845291}" type="slidenum">
              <a:rPr lang="en-US" smtClean="0"/>
              <a:t>‹#›</a:t>
            </a:fld>
            <a:endParaRPr lang="en-US"/>
          </a:p>
        </p:txBody>
      </p:sp>
    </p:spTree>
    <p:extLst>
      <p:ext uri="{BB962C8B-B14F-4D97-AF65-F5344CB8AC3E}">
        <p14:creationId xmlns:p14="http://schemas.microsoft.com/office/powerpoint/2010/main" val="2304219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367EF-A0FD-46C2-9199-F9805959C0F0}" type="datetimeFigureOut">
              <a:rPr lang="en-US" smtClean="0"/>
              <a:t>2016-02-10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98DAB2-3A16-432B-A8EF-3BE84B845291}" type="slidenum">
              <a:rPr lang="en-US" smtClean="0"/>
              <a:t>‹#›</a:t>
            </a:fld>
            <a:endParaRPr lang="en-US"/>
          </a:p>
        </p:txBody>
      </p:sp>
    </p:spTree>
    <p:extLst>
      <p:ext uri="{BB962C8B-B14F-4D97-AF65-F5344CB8AC3E}">
        <p14:creationId xmlns:p14="http://schemas.microsoft.com/office/powerpoint/2010/main" val="2749945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png"/><Relationship Id="rId7" Type="http://schemas.openxmlformats.org/officeDocument/2006/relationships/hyperlink" Target="https://upload.wikimedia.org/wikipedia/commons/c/cb/Coaxialcableoneandfifthofan.jpg" TargetMode="Externa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creativecommons.org/licenses/by-sa/3.0/deed.en" TargetMode="External"/><Relationship Id="rId10" Type="http://schemas.openxmlformats.org/officeDocument/2006/relationships/hyperlink" Target="https://upload.wikimedia.org/wikipedia/commons/7/71/Ladder_line.jpg" TargetMode="External"/><Relationship Id="rId4" Type="http://schemas.openxmlformats.org/officeDocument/2006/relationships/hyperlink" Target="https://upload.wikimedia.org/wikipedia/commons/8/81/RG-6_coaxial_cable.png" TargetMode="External"/><Relationship Id="rId9"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2.org/wiki/File:Electromagnetic_wave.png"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creativecommons.org/licenses/by-sa/3.0/deed.e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Wireless Theory and Regulations</a:t>
            </a:r>
            <a:endParaRPr lang="en-US" dirty="0"/>
          </a:p>
        </p:txBody>
      </p:sp>
      <p:sp>
        <p:nvSpPr>
          <p:cNvPr id="3" name="Subtitle 2"/>
          <p:cNvSpPr>
            <a:spLocks noGrp="1"/>
          </p:cNvSpPr>
          <p:nvPr>
            <p:ph type="subTitle" idx="1"/>
          </p:nvPr>
        </p:nvSpPr>
        <p:spPr/>
        <p:txBody>
          <a:bodyPr/>
          <a:lstStyle/>
          <a:p>
            <a:r>
              <a:rPr lang="en-US" dirty="0" smtClean="0"/>
              <a:t>For unlicensed wireless </a:t>
            </a:r>
            <a:r>
              <a:rPr lang="en-US" dirty="0" smtClean="0"/>
              <a:t>networks</a:t>
            </a:r>
          </a:p>
          <a:p>
            <a:endParaRPr lang="en-US" dirty="0" smtClean="0"/>
          </a:p>
          <a:p>
            <a:r>
              <a:rPr lang="en-US" sz="1400" dirty="0" smtClean="0">
                <a:solidFill>
                  <a:schemeClr val="bg1">
                    <a:lumMod val="75000"/>
                  </a:schemeClr>
                </a:solidFill>
              </a:rPr>
              <a:t>Presentation by Wyatt Zacharias</a:t>
            </a:r>
            <a:endParaRPr lang="en-US" sz="1400" dirty="0">
              <a:solidFill>
                <a:schemeClr val="bg1">
                  <a:lumMod val="75000"/>
                </a:schemeClr>
              </a:solidFill>
            </a:endParaRPr>
          </a:p>
        </p:txBody>
      </p:sp>
      <p:grpSp>
        <p:nvGrpSpPr>
          <p:cNvPr id="7" name="Group 6"/>
          <p:cNvGrpSpPr/>
          <p:nvPr/>
        </p:nvGrpSpPr>
        <p:grpSpPr>
          <a:xfrm>
            <a:off x="838200" y="5867400"/>
            <a:ext cx="7935609" cy="646331"/>
            <a:chOff x="1068098" y="5562600"/>
            <a:chExt cx="7935609" cy="646331"/>
          </a:xfrm>
        </p:grpSpPr>
        <p:sp>
          <p:nvSpPr>
            <p:cNvPr id="4" name="TextBox 3"/>
            <p:cNvSpPr txBox="1"/>
            <p:nvPr/>
          </p:nvSpPr>
          <p:spPr>
            <a:xfrm>
              <a:off x="2221907" y="5562600"/>
              <a:ext cx="6781800" cy="646331"/>
            </a:xfrm>
            <a:prstGeom prst="rect">
              <a:avLst/>
            </a:prstGeom>
            <a:noFill/>
          </p:spPr>
          <p:txBody>
            <a:bodyPr wrap="square" rtlCol="0">
              <a:spAutoFit/>
            </a:bodyPr>
            <a:lstStyle/>
            <a:p>
              <a:r>
                <a:rPr lang="en-US" sz="1200" dirty="0" smtClean="0">
                  <a:solidFill>
                    <a:schemeClr val="bg1">
                      <a:lumMod val="50000"/>
                    </a:schemeClr>
                  </a:solidFill>
                </a:rPr>
                <a:t>Except where otherwise noted this </a:t>
              </a:r>
              <a:r>
                <a:rPr lang="en-US" sz="1200" dirty="0">
                  <a:solidFill>
                    <a:schemeClr val="bg1">
                      <a:lumMod val="50000"/>
                    </a:schemeClr>
                  </a:solidFill>
                </a:rPr>
                <a:t>work is licensed under the Creative Commons Attribution-</a:t>
              </a:r>
              <a:r>
                <a:rPr lang="en-US" sz="1200" dirty="0" err="1">
                  <a:solidFill>
                    <a:schemeClr val="bg1">
                      <a:lumMod val="50000"/>
                    </a:schemeClr>
                  </a:solidFill>
                </a:rPr>
                <a:t>ShareAlike</a:t>
              </a:r>
              <a:r>
                <a:rPr lang="en-US" sz="1200" dirty="0">
                  <a:solidFill>
                    <a:schemeClr val="bg1">
                      <a:lumMod val="50000"/>
                    </a:schemeClr>
                  </a:solidFill>
                </a:rPr>
                <a:t> 4.0 International License. To view a copy of this license, visit http://creativecommons.org/licenses/by-sa/4.0/.</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8098" y="5683920"/>
              <a:ext cx="1153809" cy="403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57474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709"/>
          <a:stretch/>
        </p:blipFill>
        <p:spPr bwMode="auto">
          <a:xfrm>
            <a:off x="533400" y="643783"/>
            <a:ext cx="7914069"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3323602" y="6270640"/>
            <a:ext cx="2894392" cy="307777"/>
            <a:chOff x="3430208" y="6351527"/>
            <a:chExt cx="2894392" cy="307777"/>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0208" y="6418039"/>
              <a:ext cx="1170715" cy="219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600923" y="6351527"/>
              <a:ext cx="1723677" cy="307777"/>
            </a:xfrm>
            <a:prstGeom prst="rect">
              <a:avLst/>
            </a:prstGeom>
            <a:noFill/>
          </p:spPr>
          <p:txBody>
            <a:bodyPr wrap="none" rtlCol="0">
              <a:spAutoFit/>
            </a:bodyPr>
            <a:lstStyle/>
            <a:p>
              <a:r>
                <a:rPr lang="en-US" sz="1400" dirty="0" smtClean="0">
                  <a:solidFill>
                    <a:schemeClr val="bg1">
                      <a:lumMod val="50000"/>
                    </a:schemeClr>
                  </a:solidFill>
                </a:rPr>
                <a:t>Image Public Domain</a:t>
              </a:r>
              <a:endParaRPr lang="en-US" sz="1400" dirty="0">
                <a:solidFill>
                  <a:schemeClr val="bg1">
                    <a:lumMod val="50000"/>
                  </a:schemeClr>
                </a:solidFill>
              </a:endParaRPr>
            </a:p>
          </p:txBody>
        </p:sp>
      </p:grpSp>
    </p:spTree>
    <p:extLst>
      <p:ext uri="{BB962C8B-B14F-4D97-AF65-F5344CB8AC3E}">
        <p14:creationId xmlns:p14="http://schemas.microsoft.com/office/powerpoint/2010/main" val="2816003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Transmission Line</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sz="2400" dirty="0" smtClean="0"/>
              <a:t>Transmission line can be separated into two different types, balanced and unbalanced. </a:t>
            </a:r>
          </a:p>
          <a:p>
            <a:pPr marL="0" indent="0">
              <a:buNone/>
            </a:pPr>
            <a:r>
              <a:rPr lang="en-US" sz="2400" dirty="0" smtClean="0"/>
              <a:t>Unbalanced line, also known as coaxial cable, consists of a center conductor and an outer foil braid shield separated by an insulator. </a:t>
            </a:r>
          </a:p>
          <a:p>
            <a:pPr marL="0" indent="0">
              <a:buNone/>
            </a:pPr>
            <a:r>
              <a:rPr lang="en-US" sz="2400" dirty="0" smtClean="0"/>
              <a:t>Balanced line consists of two equally sized conductors connected in parallel with each other at a fixed distance apart. </a:t>
            </a:r>
          </a:p>
          <a:p>
            <a:pPr marL="0" indent="0">
              <a:buNone/>
            </a:pPr>
            <a:r>
              <a:rPr lang="en-US" sz="2400" dirty="0" smtClean="0"/>
              <a:t>In unbalanced lines the electromagnetic field is almost entirely contained within the shield, this allows coaxial cable to be run near power lines and other metal objects without interference. </a:t>
            </a:r>
          </a:p>
          <a:p>
            <a:pPr marL="0" indent="0">
              <a:buNone/>
            </a:pPr>
            <a:r>
              <a:rPr lang="en-US" sz="2400" dirty="0" smtClean="0"/>
              <a:t>In balanced lines the electromagnetic field is located between the two conductors. This makes the signal susceptible to interference from external objects, such as metal and other materials. </a:t>
            </a:r>
          </a:p>
          <a:p>
            <a:pPr marL="0" indent="0">
              <a:buNone/>
            </a:pPr>
            <a:endParaRPr lang="en-US" sz="2400" dirty="0"/>
          </a:p>
        </p:txBody>
      </p:sp>
    </p:spTree>
    <p:extLst>
      <p:ext uri="{BB962C8B-B14F-4D97-AF65-F5344CB8AC3E}">
        <p14:creationId xmlns:p14="http://schemas.microsoft.com/office/powerpoint/2010/main" val="1474720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3733800" cy="2483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457200"/>
            <a:ext cx="3124200" cy="3510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457200" y="3028060"/>
            <a:ext cx="3848262" cy="276999"/>
            <a:chOff x="666766" y="3028060"/>
            <a:chExt cx="3848262" cy="276999"/>
          </a:xfrm>
        </p:grpSpPr>
        <p:sp>
          <p:nvSpPr>
            <p:cNvPr id="6" name="TextBox 5"/>
            <p:cNvSpPr txBox="1"/>
            <p:nvPr/>
          </p:nvSpPr>
          <p:spPr>
            <a:xfrm>
              <a:off x="1447800" y="3028060"/>
              <a:ext cx="3067228" cy="276999"/>
            </a:xfrm>
            <a:prstGeom prst="rect">
              <a:avLst/>
            </a:prstGeom>
            <a:noFill/>
          </p:spPr>
          <p:txBody>
            <a:bodyPr wrap="square" rtlCol="0">
              <a:spAutoFit/>
            </a:bodyPr>
            <a:lstStyle/>
            <a:p>
              <a:pPr algn="ctr"/>
              <a:r>
                <a:rPr lang="en-US" sz="1200" dirty="0" smtClean="0">
                  <a:solidFill>
                    <a:schemeClr val="bg1">
                      <a:lumMod val="50000"/>
                    </a:schemeClr>
                  </a:solidFill>
                  <a:hlinkClick r:id="rId4"/>
                </a:rPr>
                <a:t>Photo</a:t>
              </a:r>
              <a:r>
                <a:rPr lang="en-US" sz="1200" dirty="0" smtClean="0">
                  <a:solidFill>
                    <a:schemeClr val="bg1">
                      <a:lumMod val="50000"/>
                    </a:schemeClr>
                  </a:solidFill>
                </a:rPr>
                <a:t> by </a:t>
              </a:r>
              <a:r>
                <a:rPr lang="en-US" sz="1200" dirty="0" err="1" smtClean="0">
                  <a:solidFill>
                    <a:schemeClr val="bg1">
                      <a:lumMod val="50000"/>
                    </a:schemeClr>
                  </a:solidFill>
                </a:rPr>
                <a:t>Apolkhanov</a:t>
              </a:r>
              <a:r>
                <a:rPr lang="en-US" sz="1200" dirty="0" smtClean="0">
                  <a:solidFill>
                    <a:schemeClr val="bg1">
                      <a:lumMod val="50000"/>
                    </a:schemeClr>
                  </a:solidFill>
                </a:rPr>
                <a:t> / </a:t>
              </a:r>
              <a:r>
                <a:rPr lang="en-US" sz="1200" dirty="0" smtClean="0">
                  <a:solidFill>
                    <a:schemeClr val="bg1">
                      <a:lumMod val="50000"/>
                    </a:schemeClr>
                  </a:solidFill>
                  <a:hlinkClick r:id="rId5"/>
                </a:rPr>
                <a:t>CC-BY-SA 3.0 </a:t>
              </a:r>
              <a:r>
                <a:rPr lang="en-US" sz="1200" dirty="0" err="1" smtClean="0">
                  <a:solidFill>
                    <a:schemeClr val="bg1">
                      <a:lumMod val="50000"/>
                    </a:schemeClr>
                  </a:solidFill>
                  <a:hlinkClick r:id="rId5"/>
                </a:rPr>
                <a:t>Unported</a:t>
              </a:r>
              <a:endParaRPr lang="en-US" sz="1200" dirty="0">
                <a:solidFill>
                  <a:schemeClr val="bg1">
                    <a:lumMod val="50000"/>
                  </a:schemeClr>
                </a:solidFill>
              </a:endParaRPr>
            </a:p>
          </p:txBody>
        </p:sp>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6766" y="3113432"/>
              <a:ext cx="781034" cy="14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 name="Group 2"/>
          <p:cNvGrpSpPr/>
          <p:nvPr/>
        </p:nvGrpSpPr>
        <p:grpSpPr>
          <a:xfrm>
            <a:off x="4800600" y="3988631"/>
            <a:ext cx="4005574" cy="276999"/>
            <a:chOff x="4944009" y="3988632"/>
            <a:chExt cx="4005574" cy="276999"/>
          </a:xfrm>
        </p:grpSpPr>
        <p:sp>
          <p:nvSpPr>
            <p:cNvPr id="8" name="TextBox 7"/>
            <p:cNvSpPr txBox="1"/>
            <p:nvPr/>
          </p:nvSpPr>
          <p:spPr>
            <a:xfrm>
              <a:off x="5634705" y="3988632"/>
              <a:ext cx="3314878" cy="276999"/>
            </a:xfrm>
            <a:prstGeom prst="rect">
              <a:avLst/>
            </a:prstGeom>
            <a:noFill/>
          </p:spPr>
          <p:txBody>
            <a:bodyPr wrap="square" rtlCol="0">
              <a:spAutoFit/>
            </a:bodyPr>
            <a:lstStyle/>
            <a:p>
              <a:pPr algn="ctr"/>
              <a:r>
                <a:rPr lang="en-US" sz="1200" dirty="0" smtClean="0">
                  <a:solidFill>
                    <a:schemeClr val="bg1">
                      <a:lumMod val="50000"/>
                    </a:schemeClr>
                  </a:solidFill>
                  <a:hlinkClick r:id="rId7"/>
                </a:rPr>
                <a:t>Photo</a:t>
              </a:r>
              <a:r>
                <a:rPr lang="en-US" sz="1200" dirty="0" smtClean="0">
                  <a:solidFill>
                    <a:schemeClr val="bg1">
                      <a:lumMod val="50000"/>
                    </a:schemeClr>
                  </a:solidFill>
                </a:rPr>
                <a:t> by </a:t>
              </a:r>
              <a:r>
                <a:rPr lang="en-US" sz="1200" dirty="0" err="1" smtClean="0">
                  <a:solidFill>
                    <a:schemeClr val="bg1">
                      <a:lumMod val="50000"/>
                    </a:schemeClr>
                  </a:solidFill>
                </a:rPr>
                <a:t>Miikka</a:t>
              </a:r>
              <a:r>
                <a:rPr lang="en-US" sz="1200" dirty="0" smtClean="0">
                  <a:solidFill>
                    <a:schemeClr val="bg1">
                      <a:lumMod val="50000"/>
                    </a:schemeClr>
                  </a:solidFill>
                </a:rPr>
                <a:t> </a:t>
              </a:r>
              <a:r>
                <a:rPr lang="en-US" sz="1200" dirty="0" err="1" smtClean="0">
                  <a:solidFill>
                    <a:schemeClr val="bg1">
                      <a:lumMod val="50000"/>
                    </a:schemeClr>
                  </a:solidFill>
                </a:rPr>
                <a:t>Raninen</a:t>
              </a:r>
              <a:r>
                <a:rPr lang="en-US" sz="1200" dirty="0" smtClean="0">
                  <a:solidFill>
                    <a:schemeClr val="bg1">
                      <a:lumMod val="50000"/>
                    </a:schemeClr>
                  </a:solidFill>
                </a:rPr>
                <a:t> / </a:t>
              </a:r>
              <a:r>
                <a:rPr lang="en-US" sz="1200" dirty="0" smtClean="0">
                  <a:solidFill>
                    <a:schemeClr val="bg1">
                      <a:lumMod val="50000"/>
                    </a:schemeClr>
                  </a:solidFill>
                  <a:hlinkClick r:id="rId5"/>
                </a:rPr>
                <a:t>CC-BY-SA 3.0 </a:t>
              </a:r>
              <a:r>
                <a:rPr lang="en-US" sz="1200" dirty="0" err="1" smtClean="0">
                  <a:solidFill>
                    <a:schemeClr val="bg1">
                      <a:lumMod val="50000"/>
                    </a:schemeClr>
                  </a:solidFill>
                  <a:hlinkClick r:id="rId5"/>
                </a:rPr>
                <a:t>Unported</a:t>
              </a:r>
              <a:endParaRPr lang="en-US" sz="1200" dirty="0">
                <a:solidFill>
                  <a:schemeClr val="bg1">
                    <a:lumMod val="50000"/>
                  </a:schemeClr>
                </a:solidFill>
              </a:endParaRPr>
            </a:p>
          </p:txBody>
        </p:sp>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4009" y="4054106"/>
              <a:ext cx="781050"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123"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0731" y="3505200"/>
            <a:ext cx="3720269" cy="2790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oup 12"/>
          <p:cNvGrpSpPr/>
          <p:nvPr/>
        </p:nvGrpSpPr>
        <p:grpSpPr>
          <a:xfrm>
            <a:off x="299888" y="6400800"/>
            <a:ext cx="4005574" cy="276999"/>
            <a:chOff x="4944009" y="3988632"/>
            <a:chExt cx="4005574" cy="276999"/>
          </a:xfrm>
        </p:grpSpPr>
        <p:sp>
          <p:nvSpPr>
            <p:cNvPr id="14" name="TextBox 13"/>
            <p:cNvSpPr txBox="1"/>
            <p:nvPr/>
          </p:nvSpPr>
          <p:spPr>
            <a:xfrm>
              <a:off x="5634705" y="3988632"/>
              <a:ext cx="3314878" cy="276999"/>
            </a:xfrm>
            <a:prstGeom prst="rect">
              <a:avLst/>
            </a:prstGeom>
            <a:noFill/>
          </p:spPr>
          <p:txBody>
            <a:bodyPr wrap="square" rtlCol="0">
              <a:spAutoFit/>
            </a:bodyPr>
            <a:lstStyle/>
            <a:p>
              <a:pPr algn="ctr"/>
              <a:r>
                <a:rPr lang="en-US" sz="1200" dirty="0" smtClean="0">
                  <a:solidFill>
                    <a:schemeClr val="bg1">
                      <a:lumMod val="50000"/>
                    </a:schemeClr>
                  </a:solidFill>
                  <a:hlinkClick r:id="rId10"/>
                </a:rPr>
                <a:t>Photo</a:t>
              </a:r>
              <a:r>
                <a:rPr lang="en-US" sz="1200" dirty="0" smtClean="0">
                  <a:solidFill>
                    <a:schemeClr val="bg1">
                      <a:lumMod val="50000"/>
                    </a:schemeClr>
                  </a:solidFill>
                </a:rPr>
                <a:t> by Gerry Ashton / </a:t>
              </a:r>
              <a:r>
                <a:rPr lang="en-US" sz="1200" dirty="0" smtClean="0">
                  <a:solidFill>
                    <a:schemeClr val="bg1">
                      <a:lumMod val="50000"/>
                    </a:schemeClr>
                  </a:solidFill>
                  <a:hlinkClick r:id="rId5"/>
                </a:rPr>
                <a:t>CC-BY-SA 3.0 </a:t>
              </a:r>
              <a:r>
                <a:rPr lang="en-US" sz="1200" dirty="0" err="1" smtClean="0">
                  <a:solidFill>
                    <a:schemeClr val="bg1">
                      <a:lumMod val="50000"/>
                    </a:schemeClr>
                  </a:solidFill>
                  <a:hlinkClick r:id="rId5"/>
                </a:rPr>
                <a:t>Unported</a:t>
              </a:r>
              <a:endParaRPr lang="en-US" sz="1200" dirty="0">
                <a:solidFill>
                  <a:schemeClr val="bg1">
                    <a:lumMod val="50000"/>
                  </a:schemeClr>
                </a:solidFill>
              </a:endParaRPr>
            </a:p>
          </p:txBody>
        </p:sp>
        <p:pic>
          <p:nvPicPr>
            <p:cNvPr id="1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4009" y="4054106"/>
              <a:ext cx="781050"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928077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Transmission Line Loss</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Different cables offer different amounts of power handling and signal loss depending on application. Balanced line typically has good power handling and signal loss figures, however the susceptibility to physical interference and its high impedance make it harder to work with.</a:t>
            </a:r>
          </a:p>
          <a:p>
            <a:pPr marL="0" indent="0">
              <a:buNone/>
            </a:pPr>
            <a:r>
              <a:rPr lang="en-US" sz="2400" dirty="0" smtClean="0"/>
              <a:t>Coaxial line has the advantage that its impedance is almost always compatible, and it is does not suffer from physical interference. Coaxial line tends to have a higher signal loss however, this can be compensated for with higher quality cable.</a:t>
            </a:r>
          </a:p>
        </p:txBody>
      </p:sp>
    </p:spTree>
    <p:extLst>
      <p:ext uri="{BB962C8B-B14F-4D97-AF65-F5344CB8AC3E}">
        <p14:creationId xmlns:p14="http://schemas.microsoft.com/office/powerpoint/2010/main" val="2150603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Typical Line Losses</a:t>
            </a:r>
            <a:endParaRPr lang="en-US" dirty="0"/>
          </a:p>
        </p:txBody>
      </p:sp>
      <p:sp>
        <p:nvSpPr>
          <p:cNvPr id="3" name="Content Placeholder 2"/>
          <p:cNvSpPr>
            <a:spLocks noGrp="1"/>
          </p:cNvSpPr>
          <p:nvPr>
            <p:ph idx="1"/>
          </p:nvPr>
        </p:nvSpPr>
        <p:spPr>
          <a:xfrm>
            <a:off x="457200" y="1295400"/>
            <a:ext cx="8229600" cy="4525963"/>
          </a:xfrm>
        </p:spPr>
        <p:txBody>
          <a:bodyPr>
            <a:normAutofit/>
          </a:bodyPr>
          <a:lstStyle/>
          <a:p>
            <a:pPr marL="0" indent="0">
              <a:buNone/>
            </a:pPr>
            <a:r>
              <a:rPr lang="en-US" sz="2400" dirty="0" smtClean="0"/>
              <a:t>As frequency increases so does transmission loss in the cable. Losses become very significant as frequency passes 1Ghz. </a:t>
            </a:r>
          </a:p>
          <a:p>
            <a:pPr marL="0" indent="0">
              <a:buNone/>
            </a:pPr>
            <a:endParaRPr lang="en-US" sz="2400" dirty="0"/>
          </a:p>
          <a:p>
            <a:pPr marL="0" indent="0">
              <a:buNone/>
            </a:pPr>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307" y="2133600"/>
            <a:ext cx="4476750"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344307" y="6574030"/>
            <a:ext cx="4476750" cy="261610"/>
          </a:xfrm>
          <a:prstGeom prst="rect">
            <a:avLst/>
          </a:prstGeom>
          <a:noFill/>
        </p:spPr>
        <p:txBody>
          <a:bodyPr wrap="square" rtlCol="0">
            <a:spAutoFit/>
          </a:bodyPr>
          <a:lstStyle/>
          <a:p>
            <a:pPr algn="ctr"/>
            <a:r>
              <a:rPr lang="en-US" sz="1050" dirty="0" smtClean="0">
                <a:solidFill>
                  <a:schemeClr val="bg1">
                    <a:lumMod val="50000"/>
                  </a:schemeClr>
                </a:solidFill>
              </a:rPr>
              <a:t>Table Copyright 2002-2015 universal-radio.com</a:t>
            </a:r>
            <a:endParaRPr lang="en-US" sz="1050" dirty="0">
              <a:solidFill>
                <a:schemeClr val="bg1">
                  <a:lumMod val="50000"/>
                </a:schemeClr>
              </a:solidFill>
            </a:endParaRPr>
          </a:p>
        </p:txBody>
      </p:sp>
    </p:spTree>
    <p:extLst>
      <p:ext uri="{BB962C8B-B14F-4D97-AF65-F5344CB8AC3E}">
        <p14:creationId xmlns:p14="http://schemas.microsoft.com/office/powerpoint/2010/main" val="3808214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Calculating ERP</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Once all gains and losses are known the effective radiated power of the transmitter can be calculated. To do this, a sum of all gains and losses is taken, and then it can be converted to watts. </a:t>
            </a:r>
          </a:p>
          <a:p>
            <a:pPr marL="0" indent="0">
              <a:buNone/>
            </a:pPr>
            <a:endParaRPr lang="en-US" sz="2400" dirty="0" smtClean="0"/>
          </a:p>
          <a:p>
            <a:pPr marL="0" indent="0">
              <a:buNone/>
            </a:pPr>
            <a:r>
              <a:rPr lang="en-US" sz="2400" dirty="0" smtClean="0"/>
              <a:t>Lets calculate the ERP for a 500mW 2.4GHz transmitter with a 6dBi antenna connected with 20ft of LMR-400. </a:t>
            </a:r>
            <a:endParaRPr lang="en-US" sz="2400" dirty="0"/>
          </a:p>
        </p:txBody>
      </p:sp>
    </p:spTree>
    <p:extLst>
      <p:ext uri="{BB962C8B-B14F-4D97-AF65-F5344CB8AC3E}">
        <p14:creationId xmlns:p14="http://schemas.microsoft.com/office/powerpoint/2010/main" val="1529277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228600" y="381000"/>
                <a:ext cx="8686800" cy="4028090"/>
              </a:xfrm>
              <a:prstGeom prst="rect">
                <a:avLst/>
              </a:prstGeom>
              <a:noFill/>
            </p:spPr>
            <p:txBody>
              <a:bodyPr wrap="square" rtlCol="0">
                <a:spAutoFit/>
              </a:bodyPr>
              <a:lstStyle/>
              <a:p>
                <a:pPr algn="ctr"/>
                <a:r>
                  <a:rPr lang="en-US" sz="2000" dirty="0" smtClean="0"/>
                  <a:t>500mW = </a:t>
                </a:r>
                <a14:m>
                  <m:oMath xmlns:m="http://schemas.openxmlformats.org/officeDocument/2006/math">
                    <m:r>
                      <a:rPr lang="en-US" sz="2000" b="0" i="1" smtClean="0">
                        <a:latin typeface="Cambria Math"/>
                      </a:rPr>
                      <m:t>10</m:t>
                    </m:r>
                    <m:r>
                      <a:rPr lang="en-US" sz="2000" b="0" i="1" smtClean="0">
                        <a:latin typeface="Cambria Math"/>
                      </a:rPr>
                      <m:t>𝑙𝑜𝑔</m:t>
                    </m:r>
                    <m:r>
                      <a:rPr lang="en-US" sz="2000" b="0" i="1" baseline="-25000" smtClean="0">
                        <a:latin typeface="Cambria Math"/>
                      </a:rPr>
                      <m:t>10</m:t>
                    </m:r>
                    <m:d>
                      <m:dPr>
                        <m:ctrlPr>
                          <a:rPr lang="en-US" sz="2000" b="0" i="1" smtClean="0">
                            <a:latin typeface="Cambria Math"/>
                          </a:rPr>
                        </m:ctrlPr>
                      </m:dPr>
                      <m:e>
                        <m:f>
                          <m:fPr>
                            <m:ctrlPr>
                              <a:rPr lang="en-US" sz="2000" b="0" i="1" smtClean="0">
                                <a:latin typeface="Cambria Math"/>
                              </a:rPr>
                            </m:ctrlPr>
                          </m:fPr>
                          <m:num>
                            <m:r>
                              <a:rPr lang="en-US" sz="2000" b="0" i="1" smtClean="0">
                                <a:latin typeface="Cambria Math"/>
                              </a:rPr>
                              <m:t>500</m:t>
                            </m:r>
                          </m:num>
                          <m:den>
                            <m:r>
                              <a:rPr lang="en-US" sz="2000" b="0" i="1" smtClean="0">
                                <a:latin typeface="Cambria Math"/>
                              </a:rPr>
                              <m:t>1</m:t>
                            </m:r>
                          </m:den>
                        </m:f>
                      </m:e>
                    </m:d>
                    <m:r>
                      <a:rPr lang="en-US" sz="2000" b="0" i="1" smtClean="0">
                        <a:latin typeface="Cambria Math"/>
                      </a:rPr>
                      <m:t>=26.99</m:t>
                    </m:r>
                    <m:r>
                      <a:rPr lang="en-US" sz="2000" b="0" i="1" smtClean="0">
                        <a:latin typeface="Cambria Math"/>
                      </a:rPr>
                      <m:t>𝑑𝐵𝑚</m:t>
                    </m:r>
                  </m:oMath>
                </a14:m>
                <a:endParaRPr lang="en-US" sz="2000" b="0" dirty="0" smtClean="0"/>
              </a:p>
              <a:p>
                <a:pPr algn="ctr"/>
                <a:r>
                  <a:rPr lang="en-US" sz="2000" dirty="0" smtClean="0"/>
                  <a:t>LMR-400 = 6.6dB/100ft   </a:t>
                </a:r>
                <a14:m>
                  <m:oMath xmlns:m="http://schemas.openxmlformats.org/officeDocument/2006/math">
                    <m:r>
                      <a:rPr lang="en-US" sz="2000" b="0" i="0" smtClean="0">
                        <a:latin typeface="Cambria Math"/>
                      </a:rPr>
                      <m:t>6.6</m:t>
                    </m:r>
                    <m:d>
                      <m:dPr>
                        <m:ctrlPr>
                          <a:rPr lang="en-US" sz="2000" b="0" i="1" smtClean="0">
                            <a:latin typeface="Cambria Math"/>
                          </a:rPr>
                        </m:ctrlPr>
                      </m:dPr>
                      <m:e>
                        <m:f>
                          <m:fPr>
                            <m:ctrlPr>
                              <a:rPr lang="en-US" sz="2000" b="0" i="1" smtClean="0">
                                <a:latin typeface="Cambria Math"/>
                              </a:rPr>
                            </m:ctrlPr>
                          </m:fPr>
                          <m:num>
                            <m:r>
                              <a:rPr lang="en-US" sz="2000" b="0" i="1" smtClean="0">
                                <a:latin typeface="Cambria Math"/>
                              </a:rPr>
                              <m:t>20</m:t>
                            </m:r>
                            <m:r>
                              <a:rPr lang="en-US" sz="2000" b="0" i="1" smtClean="0">
                                <a:latin typeface="Cambria Math"/>
                              </a:rPr>
                              <m:t>𝑓𝑡</m:t>
                            </m:r>
                          </m:num>
                          <m:den>
                            <m:r>
                              <a:rPr lang="en-US" sz="2000" b="0" i="1" smtClean="0">
                                <a:latin typeface="Cambria Math"/>
                              </a:rPr>
                              <m:t>100</m:t>
                            </m:r>
                            <m:r>
                              <a:rPr lang="en-US" sz="2000" b="0" i="1" smtClean="0">
                                <a:latin typeface="Cambria Math"/>
                              </a:rPr>
                              <m:t>𝑓𝑡</m:t>
                            </m:r>
                          </m:den>
                        </m:f>
                      </m:e>
                    </m:d>
                    <m:r>
                      <a:rPr lang="en-US" sz="2000" b="0" i="1" smtClean="0">
                        <a:latin typeface="Cambria Math"/>
                      </a:rPr>
                      <m:t>=1.32</m:t>
                    </m:r>
                    <m:r>
                      <a:rPr lang="en-US" sz="2000" b="0" i="1" smtClean="0">
                        <a:latin typeface="Cambria Math"/>
                      </a:rPr>
                      <m:t>𝑑𝐵</m:t>
                    </m:r>
                  </m:oMath>
                </a14:m>
                <a:endParaRPr lang="en-US" sz="2000" b="0" dirty="0" smtClean="0"/>
              </a:p>
              <a:p>
                <a:pPr algn="ctr"/>
                <a:r>
                  <a:rPr lang="en-US" sz="2000" dirty="0" smtClean="0"/>
                  <a:t>Gain = 6dBi</a:t>
                </a:r>
              </a:p>
              <a:p>
                <a:pPr algn="ctr"/>
                <a:endParaRPr lang="en-US" sz="2000" dirty="0" smtClean="0"/>
              </a:p>
              <a:p>
                <a:pPr algn="ctr"/>
                <a14:m>
                  <m:oMathPara xmlns:m="http://schemas.openxmlformats.org/officeDocument/2006/math">
                    <m:oMathParaPr>
                      <m:jc m:val="center"/>
                    </m:oMathParaPr>
                    <m:oMath xmlns:m="http://schemas.openxmlformats.org/officeDocument/2006/math">
                      <m:r>
                        <a:rPr lang="en-US" sz="2000" b="0" i="1" smtClean="0">
                          <a:latin typeface="Cambria Math"/>
                        </a:rPr>
                        <m:t>26.99+</m:t>
                      </m:r>
                      <m:d>
                        <m:dPr>
                          <m:ctrlPr>
                            <a:rPr lang="en-US" sz="2000" b="0" i="1" smtClean="0">
                              <a:latin typeface="Cambria Math"/>
                            </a:rPr>
                          </m:ctrlPr>
                        </m:dPr>
                        <m:e>
                          <m:r>
                            <a:rPr lang="en-US" sz="2000" b="0" i="1" smtClean="0">
                              <a:latin typeface="Cambria Math"/>
                            </a:rPr>
                            <m:t>−1.32</m:t>
                          </m:r>
                        </m:e>
                      </m:d>
                      <m:r>
                        <a:rPr lang="en-US" sz="2000" b="0" i="1" smtClean="0">
                          <a:latin typeface="Cambria Math"/>
                        </a:rPr>
                        <m:t>+6=31.67</m:t>
                      </m:r>
                    </m:oMath>
                  </m:oMathPara>
                </a14:m>
                <a:endParaRPr lang="en-US" sz="2000" b="0" dirty="0" smtClean="0"/>
              </a:p>
              <a:p>
                <a:pPr algn="ctr"/>
                <a:endParaRPr lang="en-US" sz="2000" dirty="0" smtClean="0"/>
              </a:p>
              <a:p>
                <a:pPr algn="ctr"/>
                <a14:m>
                  <m:oMathPara xmlns:m="http://schemas.openxmlformats.org/officeDocument/2006/math">
                    <m:oMathParaPr>
                      <m:jc m:val="center"/>
                    </m:oMathParaPr>
                    <m:oMath xmlns:m="http://schemas.openxmlformats.org/officeDocument/2006/math">
                      <m:r>
                        <a:rPr lang="en-US" sz="2000" b="0" i="1" smtClean="0">
                          <a:latin typeface="Cambria Math"/>
                        </a:rPr>
                        <m:t>31.67</m:t>
                      </m:r>
                      <m:r>
                        <a:rPr lang="en-US" sz="2000" b="0" i="1" smtClean="0">
                          <a:latin typeface="Cambria Math"/>
                        </a:rPr>
                        <m:t>𝑑𝐵𝑚</m:t>
                      </m:r>
                      <m:r>
                        <a:rPr lang="en-US" sz="2000" b="0" i="1" smtClean="0">
                          <a:latin typeface="Cambria Math"/>
                        </a:rPr>
                        <m:t>=10</m:t>
                      </m:r>
                      <m:r>
                        <a:rPr lang="en-US" sz="2000" b="0" i="1" smtClean="0">
                          <a:latin typeface="Cambria Math"/>
                        </a:rPr>
                        <m:t>𝑙𝑜𝑔</m:t>
                      </m:r>
                      <m:r>
                        <a:rPr lang="en-US" sz="2000" b="0" i="1" baseline="-25000" smtClean="0">
                          <a:latin typeface="Cambria Math"/>
                        </a:rPr>
                        <m:t>10</m:t>
                      </m:r>
                      <m:d>
                        <m:dPr>
                          <m:ctrlPr>
                            <a:rPr lang="en-US" sz="2000" b="0" i="1" smtClean="0">
                              <a:latin typeface="Cambria Math"/>
                            </a:rPr>
                          </m:ctrlPr>
                        </m:dPr>
                        <m:e>
                          <m:f>
                            <m:fPr>
                              <m:ctrlPr>
                                <a:rPr lang="en-US" sz="2000" b="0" i="1" smtClean="0">
                                  <a:latin typeface="Cambria Math"/>
                                </a:rPr>
                              </m:ctrlPr>
                            </m:fPr>
                            <m:num>
                              <m:r>
                                <a:rPr lang="en-US" sz="2000" b="0" i="1" smtClean="0">
                                  <a:latin typeface="Cambria Math"/>
                                </a:rPr>
                                <m:t>𝑥</m:t>
                              </m:r>
                            </m:num>
                            <m:den>
                              <m:r>
                                <a:rPr lang="en-US" sz="2000" b="0" i="1" smtClean="0">
                                  <a:latin typeface="Cambria Math"/>
                                </a:rPr>
                                <m:t>1</m:t>
                              </m:r>
                            </m:den>
                          </m:f>
                        </m:e>
                      </m:d>
                    </m:oMath>
                  </m:oMathPara>
                </a14:m>
                <a:endParaRPr lang="en-US" sz="2000" dirty="0" smtClean="0"/>
              </a:p>
              <a:p>
                <a:pPr algn="ctr"/>
                <a:endParaRPr lang="en-US" sz="2000" dirty="0" smtClean="0"/>
              </a:p>
              <a:p>
                <a:pPr algn="ctr"/>
                <a14:m>
                  <m:oMathPara xmlns:m="http://schemas.openxmlformats.org/officeDocument/2006/math">
                    <m:oMathParaPr>
                      <m:jc m:val="center"/>
                    </m:oMathParaPr>
                    <m:oMath xmlns:m="http://schemas.openxmlformats.org/officeDocument/2006/math">
                      <m:r>
                        <a:rPr lang="en-US" sz="2000" b="0" i="1" smtClean="0">
                          <a:latin typeface="Cambria Math"/>
                        </a:rPr>
                        <m:t>31.67</m:t>
                      </m:r>
                      <m:r>
                        <a:rPr lang="en-US" sz="2000" b="0" i="1" smtClean="0">
                          <a:latin typeface="Cambria Math"/>
                        </a:rPr>
                        <m:t>𝑑𝐵𝑚</m:t>
                      </m:r>
                      <m:r>
                        <a:rPr lang="en-US" sz="2000" b="0" i="1" smtClean="0">
                          <a:latin typeface="Cambria Math"/>
                        </a:rPr>
                        <m:t>=1468.92</m:t>
                      </m:r>
                      <m:r>
                        <a:rPr lang="en-US" sz="2000" b="0" i="1" smtClean="0">
                          <a:latin typeface="Cambria Math"/>
                        </a:rPr>
                        <m:t>𝑚𝑊</m:t>
                      </m:r>
                    </m:oMath>
                  </m:oMathPara>
                </a14:m>
                <a:endParaRPr lang="en-US" sz="2000" dirty="0" smtClean="0"/>
              </a:p>
              <a:p>
                <a:pPr algn="ctr"/>
                <a:endParaRPr lang="en-US" sz="2000" dirty="0"/>
              </a:p>
              <a:p>
                <a:pPr algn="ctr"/>
                <a:r>
                  <a:rPr lang="en-US" sz="2000" dirty="0" smtClean="0"/>
                  <a:t>ERP = 1468.92mW</a:t>
                </a:r>
              </a:p>
            </p:txBody>
          </p:sp>
        </mc:Choice>
        <mc:Fallback xmlns="">
          <p:sp>
            <p:nvSpPr>
              <p:cNvPr id="3" name="TextBox 2"/>
              <p:cNvSpPr txBox="1">
                <a:spLocks noRot="1" noChangeAspect="1" noMove="1" noResize="1" noEditPoints="1" noAdjustHandles="1" noChangeArrowheads="1" noChangeShapeType="1" noTextEdit="1"/>
              </p:cNvSpPr>
              <p:nvPr/>
            </p:nvSpPr>
            <p:spPr>
              <a:xfrm>
                <a:off x="228600" y="381000"/>
                <a:ext cx="8686800" cy="4028090"/>
              </a:xfrm>
              <a:prstGeom prst="rect">
                <a:avLst/>
              </a:prstGeom>
              <a:blipFill rotWithShape="1">
                <a:blip r:embed="rId2"/>
                <a:stretch>
                  <a:fillRect b="-1667"/>
                </a:stretch>
              </a:blipFill>
            </p:spPr>
            <p:txBody>
              <a:bodyPr/>
              <a:lstStyle/>
              <a:p>
                <a:r>
                  <a:rPr lang="en-US">
                    <a:noFill/>
                  </a:rPr>
                  <a:t> </a:t>
                </a:r>
              </a:p>
            </p:txBody>
          </p:sp>
        </mc:Fallback>
      </mc:AlternateContent>
    </p:spTree>
    <p:extLst>
      <p:ext uri="{BB962C8B-B14F-4D97-AF65-F5344CB8AC3E}">
        <p14:creationId xmlns:p14="http://schemas.microsoft.com/office/powerpoint/2010/main" val="1646541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Space Path Loss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pPr marL="0" indent="0">
                  <a:buNone/>
                </a:pPr>
                <a:r>
                  <a:rPr lang="en-US" sz="3000" dirty="0" smtClean="0"/>
                  <a:t>Free space path loss is the reduction in signal strength as transmitted distance increases.</a:t>
                </a:r>
              </a:p>
              <a:p>
                <a:pPr marL="0" indent="0">
                  <a:buNone/>
                </a:pPr>
                <a:r>
                  <a:rPr lang="en-US" sz="3000" dirty="0" smtClean="0"/>
                  <a:t>To calculate FSPL, distance and frequency must be known. For distance in kilometers, and frequency in megahertz, the formula for FSL is:</a:t>
                </a:r>
              </a:p>
              <a:p>
                <a:pPr marL="0" indent="0">
                  <a:buNone/>
                </a:pPr>
                <a:endParaRPr lang="en-US" sz="1100" dirty="0" smtClean="0"/>
              </a:p>
              <a:p>
                <a:pPr marL="0" indent="0">
                  <a:buNone/>
                </a:pPr>
                <a14:m>
                  <m:oMathPara xmlns:m="http://schemas.openxmlformats.org/officeDocument/2006/math">
                    <m:oMathParaPr>
                      <m:jc m:val="centerGroup"/>
                    </m:oMathParaPr>
                    <m:oMath xmlns:m="http://schemas.openxmlformats.org/officeDocument/2006/math">
                      <m:r>
                        <a:rPr lang="en-US" sz="3000" b="0" i="1" smtClean="0">
                          <a:latin typeface="Cambria Math"/>
                        </a:rPr>
                        <m:t>20</m:t>
                      </m:r>
                      <m:r>
                        <a:rPr lang="en-US" sz="3000" b="0" i="1" smtClean="0">
                          <a:latin typeface="Cambria Math"/>
                        </a:rPr>
                        <m:t>𝑙𝑜𝑔</m:t>
                      </m:r>
                      <m:r>
                        <a:rPr lang="en-US" sz="3000" b="0" i="1" baseline="-25000" smtClean="0">
                          <a:latin typeface="Cambria Math"/>
                        </a:rPr>
                        <m:t>10</m:t>
                      </m:r>
                      <m:d>
                        <m:dPr>
                          <m:ctrlPr>
                            <a:rPr lang="en-US" sz="3000" b="0" i="1" smtClean="0">
                              <a:latin typeface="Cambria Math"/>
                            </a:rPr>
                          </m:ctrlPr>
                        </m:dPr>
                        <m:e>
                          <m:r>
                            <a:rPr lang="en-US" sz="3000" b="0" i="1" smtClean="0">
                              <a:latin typeface="Cambria Math"/>
                            </a:rPr>
                            <m:t>𝑑</m:t>
                          </m:r>
                        </m:e>
                      </m:d>
                      <m:r>
                        <a:rPr lang="en-US" sz="3000" b="0" i="1" smtClean="0">
                          <a:latin typeface="Cambria Math"/>
                        </a:rPr>
                        <m:t>+20</m:t>
                      </m:r>
                      <m:r>
                        <a:rPr lang="en-US" sz="3000" b="0" i="1" smtClean="0">
                          <a:latin typeface="Cambria Math"/>
                        </a:rPr>
                        <m:t>𝑙𝑜𝑔</m:t>
                      </m:r>
                      <m:r>
                        <a:rPr lang="en-US" sz="3000" b="0" i="1" baseline="-25000" smtClean="0">
                          <a:latin typeface="Cambria Math"/>
                        </a:rPr>
                        <m:t>10</m:t>
                      </m:r>
                      <m:d>
                        <m:dPr>
                          <m:ctrlPr>
                            <a:rPr lang="en-US" sz="3000" b="0" i="1" smtClean="0">
                              <a:latin typeface="Cambria Math"/>
                            </a:rPr>
                          </m:ctrlPr>
                        </m:dPr>
                        <m:e>
                          <m:r>
                            <a:rPr lang="en-US" sz="3000" b="0" i="1" smtClean="0">
                              <a:latin typeface="Cambria Math"/>
                            </a:rPr>
                            <m:t>𝑓</m:t>
                          </m:r>
                        </m:e>
                      </m:d>
                      <m:r>
                        <a:rPr lang="en-US" sz="3000" b="0" i="1" smtClean="0">
                          <a:latin typeface="Cambria Math"/>
                        </a:rPr>
                        <m:t>+32.45</m:t>
                      </m:r>
                    </m:oMath>
                  </m:oMathPara>
                </a14:m>
                <a:endParaRPr lang="en-US" sz="3000" b="0" dirty="0" smtClean="0"/>
              </a:p>
              <a:p>
                <a:pPr marL="0" indent="0">
                  <a:buNone/>
                </a:pPr>
                <a:r>
                  <a:rPr lang="en-US" sz="3000" dirty="0" smtClean="0"/>
                  <a:t>The loss of a 2.4GHz signal over 1Km can be calculated:</a:t>
                </a:r>
              </a:p>
              <a:p>
                <a:pPr marL="0" indent="0">
                  <a:buNone/>
                </a:pPr>
                <a:endParaRPr lang="en-US" sz="1100" dirty="0" smtClean="0"/>
              </a:p>
              <a:p>
                <a:pPr marL="0" indent="0">
                  <a:buNone/>
                </a:pPr>
                <a14:m>
                  <m:oMathPara xmlns:m="http://schemas.openxmlformats.org/officeDocument/2006/math">
                    <m:oMathParaPr>
                      <m:jc m:val="centerGroup"/>
                    </m:oMathParaPr>
                    <m:oMath xmlns:m="http://schemas.openxmlformats.org/officeDocument/2006/math">
                      <m:r>
                        <a:rPr lang="en-US" sz="3000" b="0" i="1" smtClean="0">
                          <a:latin typeface="Cambria Math"/>
                        </a:rPr>
                        <m:t>20</m:t>
                      </m:r>
                      <m:r>
                        <a:rPr lang="en-US" sz="3000" b="0" i="1" smtClean="0">
                          <a:latin typeface="Cambria Math"/>
                        </a:rPr>
                        <m:t>𝑙𝑜𝑔</m:t>
                      </m:r>
                      <m:r>
                        <a:rPr lang="en-US" sz="3000" b="0" i="1" smtClean="0">
                          <a:latin typeface="Cambria Math"/>
                        </a:rPr>
                        <m:t>10</m:t>
                      </m:r>
                      <m:d>
                        <m:dPr>
                          <m:ctrlPr>
                            <a:rPr lang="en-US" sz="3000" b="0" i="1" smtClean="0">
                              <a:latin typeface="Cambria Math"/>
                            </a:rPr>
                          </m:ctrlPr>
                        </m:dPr>
                        <m:e>
                          <m:r>
                            <a:rPr lang="en-US" sz="3000" b="0" i="1" smtClean="0">
                              <a:latin typeface="Cambria Math"/>
                            </a:rPr>
                            <m:t>1</m:t>
                          </m:r>
                        </m:e>
                      </m:d>
                      <m:r>
                        <a:rPr lang="en-US" sz="3000" b="0" i="1" smtClean="0">
                          <a:latin typeface="Cambria Math"/>
                        </a:rPr>
                        <m:t>+20</m:t>
                      </m:r>
                      <m:r>
                        <a:rPr lang="en-US" sz="3000" b="0" i="1" smtClean="0">
                          <a:latin typeface="Cambria Math"/>
                        </a:rPr>
                        <m:t>𝑙𝑜𝑔</m:t>
                      </m:r>
                      <m:r>
                        <a:rPr lang="en-US" sz="3000" b="0" i="1" smtClean="0">
                          <a:latin typeface="Cambria Math"/>
                        </a:rPr>
                        <m:t>10</m:t>
                      </m:r>
                      <m:d>
                        <m:dPr>
                          <m:ctrlPr>
                            <a:rPr lang="en-US" sz="3000" b="0" i="1" smtClean="0">
                              <a:latin typeface="Cambria Math"/>
                            </a:rPr>
                          </m:ctrlPr>
                        </m:dPr>
                        <m:e>
                          <m:r>
                            <a:rPr lang="en-US" sz="3000" b="0" i="1" smtClean="0">
                              <a:latin typeface="Cambria Math"/>
                            </a:rPr>
                            <m:t>2400</m:t>
                          </m:r>
                        </m:e>
                      </m:d>
                      <m:r>
                        <a:rPr lang="en-US" sz="3000" b="0" i="1" smtClean="0">
                          <a:latin typeface="Cambria Math"/>
                        </a:rPr>
                        <m:t>+32.45=100.054</m:t>
                      </m:r>
                    </m:oMath>
                  </m:oMathPara>
                </a14:m>
                <a:endParaRPr lang="en-US" sz="3000" b="0" dirty="0" smtClean="0"/>
              </a:p>
              <a:p>
                <a:pPr marL="0" indent="0">
                  <a:buNone/>
                </a:pPr>
                <a:endParaRPr lang="en-US"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1213"/>
                </a:stretch>
              </a:blipFill>
            </p:spPr>
            <p:txBody>
              <a:bodyPr/>
              <a:lstStyle/>
              <a:p>
                <a:r>
                  <a:rPr lang="en-US">
                    <a:noFill/>
                  </a:rPr>
                  <a:t> </a:t>
                </a:r>
              </a:p>
            </p:txBody>
          </p:sp>
        </mc:Fallback>
      </mc:AlternateContent>
    </p:spTree>
    <p:extLst>
      <p:ext uri="{BB962C8B-B14F-4D97-AF65-F5344CB8AC3E}">
        <p14:creationId xmlns:p14="http://schemas.microsoft.com/office/powerpoint/2010/main" val="1496585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Fresnel Zones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800" dirty="0" smtClean="0"/>
              <a:t>A Fresnel zone is an elliptically shaped area stretching between a transmitter and a receiver.</a:t>
            </a:r>
          </a:p>
          <a:p>
            <a:pPr marL="0" indent="0">
              <a:buNone/>
            </a:pPr>
            <a:r>
              <a:rPr lang="en-US" sz="2800" dirty="0" smtClean="0"/>
              <a:t>In theory there are multiple Fresnel zones increasing in size around the longitudinal axis between transmitter and receiver. In practice the first Fresnel zone is the most important, and has the largest effect on signal degradation. </a:t>
            </a:r>
          </a:p>
          <a:p>
            <a:pPr marL="0" indent="0">
              <a:buNone/>
            </a:pPr>
            <a:r>
              <a:rPr lang="en-US" sz="2800" dirty="0" smtClean="0"/>
              <a:t>Objects in this area are capable of disrupting the transmission path of a signal, causing constructive or destructive interference.</a:t>
            </a:r>
            <a:endParaRPr lang="en-US" sz="2800" dirty="0"/>
          </a:p>
        </p:txBody>
      </p:sp>
    </p:spTree>
    <p:extLst>
      <p:ext uri="{BB962C8B-B14F-4D97-AF65-F5344CB8AC3E}">
        <p14:creationId xmlns:p14="http://schemas.microsoft.com/office/powerpoint/2010/main" val="2462470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Fresnel Zone Calculations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sz="2400" dirty="0" smtClean="0"/>
                  <a:t>Fresnel zone size can be calculated for a specific object’s distance, or the maximum zone size for the total link distance can be calculated. </a:t>
                </a:r>
              </a:p>
              <a:p>
                <a:pPr marL="0" indent="0">
                  <a:buNone/>
                </a:pPr>
                <a:r>
                  <a:rPr lang="en-US" sz="2400" dirty="0" smtClean="0"/>
                  <a:t>The Fresnel zone radius for a 2.4GHz link 1Km long can be calculated as:</a:t>
                </a:r>
              </a:p>
              <a:p>
                <a:pPr marL="0" indent="0" algn="ctr">
                  <a:buNone/>
                </a:pPr>
                <a14:m>
                  <m:oMath xmlns:m="http://schemas.openxmlformats.org/officeDocument/2006/math">
                    <m:r>
                      <a:rPr lang="en-US" sz="2400" b="0" i="1" smtClean="0">
                        <a:latin typeface="Cambria Math"/>
                      </a:rPr>
                      <m:t>𝑟</m:t>
                    </m:r>
                    <m:r>
                      <a:rPr lang="en-US" sz="2400" b="0" i="1" smtClean="0">
                        <a:latin typeface="Cambria Math"/>
                      </a:rPr>
                      <m:t>=8.657</m:t>
                    </m:r>
                    <m:rad>
                      <m:radPr>
                        <m:degHide m:val="on"/>
                        <m:ctrlPr>
                          <a:rPr lang="en-US" sz="2400" b="0" i="1" smtClean="0">
                            <a:latin typeface="Cambria Math"/>
                          </a:rPr>
                        </m:ctrlPr>
                      </m:radPr>
                      <m:deg/>
                      <m:e>
                        <m:f>
                          <m:fPr>
                            <m:ctrlPr>
                              <a:rPr lang="en-US" sz="2400" b="0" i="1" smtClean="0">
                                <a:latin typeface="Cambria Math"/>
                              </a:rPr>
                            </m:ctrlPr>
                          </m:fPr>
                          <m:num>
                            <m:r>
                              <a:rPr lang="en-US" sz="2400" b="0" i="1" smtClean="0">
                                <a:latin typeface="Cambria Math"/>
                              </a:rPr>
                              <m:t>𝐷</m:t>
                            </m:r>
                            <m:r>
                              <a:rPr lang="en-US" sz="2400" b="0" i="1" baseline="-25000" smtClean="0">
                                <a:latin typeface="Cambria Math"/>
                              </a:rPr>
                              <m:t>𝑘𝑚</m:t>
                            </m:r>
                          </m:num>
                          <m:den>
                            <m:r>
                              <a:rPr lang="en-US" sz="2400" b="0" i="1" smtClean="0">
                                <a:latin typeface="Cambria Math"/>
                              </a:rPr>
                              <m:t>𝑓</m:t>
                            </m:r>
                            <m:r>
                              <a:rPr lang="en-US" sz="2400" b="0" i="1" baseline="-25000" smtClean="0">
                                <a:latin typeface="Cambria Math"/>
                              </a:rPr>
                              <m:t>𝐺𝐻𝑧</m:t>
                            </m:r>
                          </m:den>
                        </m:f>
                      </m:e>
                    </m:rad>
                  </m:oMath>
                </a14:m>
                <a:r>
                  <a:rPr lang="en-US" sz="2400" dirty="0" smtClean="0"/>
                  <a:t>  -&gt; </a:t>
                </a:r>
                <a14:m>
                  <m:oMath xmlns:m="http://schemas.openxmlformats.org/officeDocument/2006/math">
                    <m:r>
                      <a:rPr lang="en-US" sz="2400" b="0" i="1" smtClean="0">
                        <a:latin typeface="Cambria Math"/>
                      </a:rPr>
                      <m:t>8.657</m:t>
                    </m:r>
                    <m:rad>
                      <m:radPr>
                        <m:degHide m:val="on"/>
                        <m:ctrlPr>
                          <a:rPr lang="en-US" sz="2400" b="0" i="1" smtClean="0">
                            <a:latin typeface="Cambria Math"/>
                          </a:rPr>
                        </m:ctrlPr>
                      </m:radPr>
                      <m:deg/>
                      <m:e>
                        <m:f>
                          <m:fPr>
                            <m:ctrlPr>
                              <a:rPr lang="en-US" sz="2400" b="0" i="1" smtClean="0">
                                <a:latin typeface="Cambria Math"/>
                              </a:rPr>
                            </m:ctrlPr>
                          </m:fPr>
                          <m:num>
                            <m:r>
                              <a:rPr lang="en-US" sz="2400" b="0" i="1" smtClean="0">
                                <a:latin typeface="Cambria Math"/>
                              </a:rPr>
                              <m:t>1</m:t>
                            </m:r>
                          </m:num>
                          <m:den>
                            <m:r>
                              <a:rPr lang="en-US" sz="2400" b="0" i="1" smtClean="0">
                                <a:latin typeface="Cambria Math"/>
                              </a:rPr>
                              <m:t>2.4</m:t>
                            </m:r>
                          </m:den>
                        </m:f>
                      </m:e>
                    </m:rad>
                    <m:r>
                      <a:rPr lang="en-US" sz="2400" b="0" i="1" smtClean="0">
                        <a:latin typeface="Cambria Math"/>
                      </a:rPr>
                      <m:t>=5.589</m:t>
                    </m:r>
                    <m:r>
                      <a:rPr lang="en-US" sz="2400" b="0" i="1" smtClean="0">
                        <a:latin typeface="Cambria Math"/>
                      </a:rPr>
                      <m:t>𝑚</m:t>
                    </m:r>
                  </m:oMath>
                </a14:m>
                <a:endParaRPr lang="en-US" sz="2400" dirty="0" smtClean="0"/>
              </a:p>
              <a:p>
                <a:pPr marL="0" indent="0" algn="ctr">
                  <a:buNone/>
                </a:pPr>
                <a:endParaRPr lang="en-US" sz="2400" dirty="0"/>
              </a:p>
              <a:p>
                <a:pPr marL="0" indent="0" algn="ctr">
                  <a:buNone/>
                </a:pPr>
                <a:r>
                  <a:rPr lang="en-US" sz="2400" dirty="0" smtClean="0"/>
                  <a:t>At the midpoint between the transmitter and receiver objects within 5.589m of the longitudinal axis between sites will cause destructive interference to the signal.</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11" t="-1078" b="-2291"/>
                </a:stretch>
              </a:blipFill>
            </p:spPr>
            <p:txBody>
              <a:bodyPr/>
              <a:lstStyle/>
              <a:p>
                <a:r>
                  <a:rPr lang="en-US">
                    <a:noFill/>
                  </a:rPr>
                  <a:t> </a:t>
                </a:r>
              </a:p>
            </p:txBody>
          </p:sp>
        </mc:Fallback>
      </mc:AlternateContent>
    </p:spTree>
    <p:extLst>
      <p:ext uri="{BB962C8B-B14F-4D97-AF65-F5344CB8AC3E}">
        <p14:creationId xmlns:p14="http://schemas.microsoft.com/office/powerpoint/2010/main" val="1711967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The Decibel</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a:t>The Decibel, notation: dB is a logarithmic unit used to represent a ratio between two values, most commonly power or intensity.</a:t>
            </a:r>
            <a:endParaRPr lang="en-US" sz="2800" b="0" dirty="0" smtClean="0">
              <a:effectLst/>
            </a:endParaRPr>
          </a:p>
          <a:p>
            <a:pPr marL="0" indent="0">
              <a:buNone/>
            </a:pPr>
            <a:r>
              <a:rPr lang="en-US" sz="2800" dirty="0"/>
              <a:t>In common usage the decibel is used to indicate intensity in reference to a set base unit. In wireless context, the base unit used is the </a:t>
            </a:r>
            <a:r>
              <a:rPr lang="en-US" sz="2800" dirty="0" err="1"/>
              <a:t>milliwatt</a:t>
            </a:r>
            <a:r>
              <a:rPr lang="en-US" sz="2800" dirty="0"/>
              <a:t> (</a:t>
            </a:r>
            <a:r>
              <a:rPr lang="en-US" sz="2800" dirty="0" err="1"/>
              <a:t>mW</a:t>
            </a:r>
            <a:r>
              <a:rPr lang="en-US" sz="2800" dirty="0"/>
              <a:t>). </a:t>
            </a:r>
            <a:endParaRPr lang="en-US" sz="2800" dirty="0" smtClean="0"/>
          </a:p>
          <a:p>
            <a:pPr marL="0" indent="0">
              <a:buNone/>
            </a:pPr>
            <a:r>
              <a:rPr lang="en-US" sz="2800" dirty="0" smtClean="0"/>
              <a:t>In </a:t>
            </a:r>
            <a:r>
              <a:rPr lang="en-US" sz="2800" dirty="0"/>
              <a:t>order to communicate what the reference unit is, a letter will be appended to </a:t>
            </a:r>
            <a:r>
              <a:rPr lang="en-US" sz="2800" dirty="0" err="1"/>
              <a:t>dB.</a:t>
            </a:r>
            <a:r>
              <a:rPr lang="en-US" sz="2800" dirty="0"/>
              <a:t> For </a:t>
            </a:r>
            <a:r>
              <a:rPr lang="en-US" sz="2800" dirty="0" err="1"/>
              <a:t>milliwatts</a:t>
            </a:r>
            <a:r>
              <a:rPr lang="en-US" sz="2800" dirty="0"/>
              <a:t>, the letter m is appended: </a:t>
            </a:r>
            <a:r>
              <a:rPr lang="en-US" sz="2800" dirty="0" err="1"/>
              <a:t>dBm</a:t>
            </a:r>
            <a:r>
              <a:rPr lang="en-US" sz="2800" dirty="0"/>
              <a:t>. </a:t>
            </a:r>
          </a:p>
        </p:txBody>
      </p:sp>
    </p:spTree>
    <p:extLst>
      <p:ext uri="{BB962C8B-B14F-4D97-AF65-F5344CB8AC3E}">
        <p14:creationId xmlns:p14="http://schemas.microsoft.com/office/powerpoint/2010/main" val="3950294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Point to Point Links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800" dirty="0" smtClean="0"/>
              <a:t>Calculating the overall feasibility of a point to point link is similar calculating ERP, all gains and losses from the transmitter are summed. Additionally the gains and losses of the receiving station, along with the receiver sensitivity and the Fresnel zone between the sites will be taken into account. </a:t>
            </a:r>
          </a:p>
          <a:p>
            <a:pPr marL="0" indent="0">
              <a:buNone/>
            </a:pPr>
            <a:endParaRPr lang="en-US" sz="2800" dirty="0" smtClean="0"/>
          </a:p>
          <a:p>
            <a:pPr marL="0" indent="0">
              <a:buNone/>
            </a:pPr>
            <a:r>
              <a:rPr lang="en-US" sz="2400" dirty="0" smtClean="0"/>
              <a:t>Lets calculate a 2Km 2.4GHz link hoping to achieve 150Mbit/s 802.11n with a 600mW transmitter with a 15dBi antenna, and a receiver with 10dBi antenna and a -75dBm sensitivity to achieve 150Mbit/s each with 20ft of LMR-400 on each antenna.</a:t>
            </a:r>
            <a:endParaRPr lang="en-US" sz="2400" dirty="0"/>
          </a:p>
        </p:txBody>
      </p:sp>
    </p:spTree>
    <p:extLst>
      <p:ext uri="{BB962C8B-B14F-4D97-AF65-F5344CB8AC3E}">
        <p14:creationId xmlns:p14="http://schemas.microsoft.com/office/powerpoint/2010/main" val="2631197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28600" y="198689"/>
                <a:ext cx="8686800" cy="6519029"/>
              </a:xfrm>
              <a:prstGeom prst="rect">
                <a:avLst/>
              </a:prstGeom>
              <a:noFill/>
            </p:spPr>
            <p:txBody>
              <a:bodyPr wrap="square" rtlCol="0">
                <a:spAutoFit/>
              </a:bodyPr>
              <a:lstStyle/>
              <a:p>
                <a:pPr algn="ctr"/>
                <a:endParaRPr lang="en-US" dirty="0" smtClean="0"/>
              </a:p>
              <a:p>
                <a:pPr algn="ctr"/>
                <a:r>
                  <a:rPr lang="en-US" dirty="0" smtClean="0"/>
                  <a:t>Transmitter Power</a:t>
                </a:r>
                <a:endParaRPr lang="en-US" dirty="0"/>
              </a:p>
              <a:p>
                <a:pPr algn="ctr"/>
                <a14:m>
                  <m:oMathPara xmlns:m="http://schemas.openxmlformats.org/officeDocument/2006/math">
                    <m:oMathParaPr>
                      <m:jc m:val="centerGroup"/>
                    </m:oMathParaPr>
                    <m:oMath xmlns:m="http://schemas.openxmlformats.org/officeDocument/2006/math">
                      <m:r>
                        <a:rPr lang="en-US" b="0" i="1" smtClean="0">
                          <a:latin typeface="Cambria Math"/>
                        </a:rPr>
                        <m:t>600</m:t>
                      </m:r>
                      <m:r>
                        <a:rPr lang="en-US" b="0" i="1" smtClean="0">
                          <a:latin typeface="Cambria Math"/>
                        </a:rPr>
                        <m:t>𝑚𝑊</m:t>
                      </m:r>
                      <m:r>
                        <a:rPr lang="en-US" b="0" i="1" smtClean="0">
                          <a:latin typeface="Cambria Math"/>
                        </a:rPr>
                        <m:t>=10</m:t>
                      </m:r>
                      <m:r>
                        <a:rPr lang="en-US" b="0" i="1" smtClean="0">
                          <a:latin typeface="Cambria Math"/>
                        </a:rPr>
                        <m:t>𝑙𝑜𝑔</m:t>
                      </m:r>
                      <m:r>
                        <a:rPr lang="en-US" b="0" i="1" baseline="-25000" smtClean="0">
                          <a:latin typeface="Cambria Math"/>
                        </a:rPr>
                        <m:t>10</m:t>
                      </m:r>
                      <m:d>
                        <m:dPr>
                          <m:ctrlPr>
                            <a:rPr lang="en-US" b="0" i="1" smtClean="0">
                              <a:latin typeface="Cambria Math"/>
                            </a:rPr>
                          </m:ctrlPr>
                        </m:dPr>
                        <m:e>
                          <m:r>
                            <a:rPr lang="en-US" b="0" i="1" smtClean="0">
                              <a:latin typeface="Cambria Math"/>
                            </a:rPr>
                            <m:t>600</m:t>
                          </m:r>
                        </m:e>
                      </m:d>
                      <m:r>
                        <a:rPr lang="en-US" b="0" i="1" smtClean="0">
                          <a:latin typeface="Cambria Math"/>
                        </a:rPr>
                        <m:t>=27.78</m:t>
                      </m:r>
                      <m:r>
                        <a:rPr lang="en-US" b="0" i="1" smtClean="0">
                          <a:latin typeface="Cambria Math"/>
                        </a:rPr>
                        <m:t>𝑑𝐵𝑚</m:t>
                      </m:r>
                    </m:oMath>
                  </m:oMathPara>
                </a14:m>
                <a:endParaRPr lang="en-US" b="0" dirty="0" smtClean="0"/>
              </a:p>
              <a:p>
                <a:pPr algn="ctr"/>
                <a:endParaRPr lang="en-US" dirty="0" smtClean="0"/>
              </a:p>
              <a:p>
                <a:pPr algn="ctr"/>
                <a:r>
                  <a:rPr lang="en-US" dirty="0" smtClean="0"/>
                  <a:t>Transmission Line Loss</a:t>
                </a:r>
              </a:p>
              <a:p>
                <a:pPr algn="ctr"/>
                <a14:m>
                  <m:oMathPara xmlns:m="http://schemas.openxmlformats.org/officeDocument/2006/math">
                    <m:oMathParaPr>
                      <m:jc m:val="centerGroup"/>
                    </m:oMathParaPr>
                    <m:oMath xmlns:m="http://schemas.openxmlformats.org/officeDocument/2006/math">
                      <m:r>
                        <a:rPr lang="en-US" b="0" i="1" smtClean="0">
                          <a:latin typeface="Cambria Math"/>
                        </a:rPr>
                        <m:t>20</m:t>
                      </m:r>
                      <m:r>
                        <a:rPr lang="en-US" b="0" i="1" smtClean="0">
                          <a:latin typeface="Cambria Math"/>
                        </a:rPr>
                        <m:t>𝑓𝑡</m:t>
                      </m:r>
                      <m:r>
                        <a:rPr lang="en-US" b="0" i="1" smtClean="0">
                          <a:latin typeface="Cambria Math"/>
                        </a:rPr>
                        <m:t>=6.6</m:t>
                      </m:r>
                      <m:d>
                        <m:dPr>
                          <m:ctrlPr>
                            <a:rPr lang="en-US" b="0" i="1" smtClean="0">
                              <a:latin typeface="Cambria Math"/>
                            </a:rPr>
                          </m:ctrlPr>
                        </m:dPr>
                        <m:e>
                          <m:f>
                            <m:fPr>
                              <m:ctrlPr>
                                <a:rPr lang="en-US" b="0" i="1" smtClean="0">
                                  <a:latin typeface="Cambria Math"/>
                                </a:rPr>
                              </m:ctrlPr>
                            </m:fPr>
                            <m:num>
                              <m:r>
                                <a:rPr lang="en-US" b="0" i="1" smtClean="0">
                                  <a:latin typeface="Cambria Math"/>
                                </a:rPr>
                                <m:t>20</m:t>
                              </m:r>
                            </m:num>
                            <m:den>
                              <m:r>
                                <a:rPr lang="en-US" b="0" i="1" smtClean="0">
                                  <a:latin typeface="Cambria Math"/>
                                </a:rPr>
                                <m:t>100</m:t>
                              </m:r>
                            </m:den>
                          </m:f>
                        </m:e>
                      </m:d>
                      <m:r>
                        <a:rPr lang="en-US" b="0" i="1" smtClean="0">
                          <a:latin typeface="Cambria Math"/>
                        </a:rPr>
                        <m:t>=1.32</m:t>
                      </m:r>
                      <m:r>
                        <a:rPr lang="en-US" b="0" i="1" smtClean="0">
                          <a:latin typeface="Cambria Math"/>
                        </a:rPr>
                        <m:t>𝑑𝐵</m:t>
                      </m:r>
                    </m:oMath>
                  </m:oMathPara>
                </a14:m>
                <a:endParaRPr lang="en-US" b="0" dirty="0" smtClean="0"/>
              </a:p>
              <a:p>
                <a:pPr algn="ctr"/>
                <a:endParaRPr lang="en-US" dirty="0" smtClean="0"/>
              </a:p>
              <a:p>
                <a:pPr algn="ctr"/>
                <a:r>
                  <a:rPr lang="en-US" dirty="0" smtClean="0"/>
                  <a:t>Free Space Loss</a:t>
                </a:r>
              </a:p>
              <a:p>
                <a:pPr algn="ctr"/>
                <a14:m>
                  <m:oMathPara xmlns:m="http://schemas.openxmlformats.org/officeDocument/2006/math">
                    <m:oMathParaPr>
                      <m:jc m:val="centerGroup"/>
                    </m:oMathParaPr>
                    <m:oMath xmlns:m="http://schemas.openxmlformats.org/officeDocument/2006/math">
                      <m:r>
                        <a:rPr lang="en-US" b="0" i="1" smtClean="0">
                          <a:latin typeface="Cambria Math"/>
                        </a:rPr>
                        <m:t>𝐹𝑆𝐿</m:t>
                      </m:r>
                      <m:r>
                        <a:rPr lang="en-US" b="0" i="1" smtClean="0">
                          <a:latin typeface="Cambria Math"/>
                        </a:rPr>
                        <m:t>=20</m:t>
                      </m:r>
                      <m:r>
                        <a:rPr lang="en-US" b="0" i="1" smtClean="0">
                          <a:latin typeface="Cambria Math"/>
                        </a:rPr>
                        <m:t>𝑙𝑜𝑔</m:t>
                      </m:r>
                      <m:r>
                        <a:rPr lang="en-US" b="0" i="1" baseline="-25000" smtClean="0">
                          <a:latin typeface="Cambria Math"/>
                        </a:rPr>
                        <m:t>10</m:t>
                      </m:r>
                      <m:d>
                        <m:dPr>
                          <m:ctrlPr>
                            <a:rPr lang="en-US" b="0" i="1" smtClean="0">
                              <a:latin typeface="Cambria Math"/>
                            </a:rPr>
                          </m:ctrlPr>
                        </m:dPr>
                        <m:e>
                          <m:r>
                            <a:rPr lang="en-US" b="0" i="1" smtClean="0">
                              <a:latin typeface="Cambria Math"/>
                            </a:rPr>
                            <m:t>2</m:t>
                          </m:r>
                        </m:e>
                      </m:d>
                      <m:r>
                        <a:rPr lang="en-US" b="0" i="1" smtClean="0">
                          <a:latin typeface="Cambria Math"/>
                        </a:rPr>
                        <m:t>+20</m:t>
                      </m:r>
                      <m:r>
                        <a:rPr lang="en-US" b="0" i="1" smtClean="0">
                          <a:latin typeface="Cambria Math"/>
                        </a:rPr>
                        <m:t>𝑙𝑜𝑔</m:t>
                      </m:r>
                      <m:r>
                        <a:rPr lang="en-US" b="0" i="1" baseline="-25000" smtClean="0">
                          <a:latin typeface="Cambria Math"/>
                        </a:rPr>
                        <m:t>10</m:t>
                      </m:r>
                      <m:d>
                        <m:dPr>
                          <m:ctrlPr>
                            <a:rPr lang="en-US" b="0" i="1" smtClean="0">
                              <a:latin typeface="Cambria Math"/>
                            </a:rPr>
                          </m:ctrlPr>
                        </m:dPr>
                        <m:e>
                          <m:r>
                            <a:rPr lang="en-US" b="0" i="1" smtClean="0">
                              <a:latin typeface="Cambria Math"/>
                            </a:rPr>
                            <m:t>2400</m:t>
                          </m:r>
                        </m:e>
                      </m:d>
                      <m:r>
                        <a:rPr lang="en-US" b="0" i="1" smtClean="0">
                          <a:latin typeface="Cambria Math"/>
                        </a:rPr>
                        <m:t>+32.45=106.07</m:t>
                      </m:r>
                      <m:r>
                        <a:rPr lang="en-US" b="0" i="1" smtClean="0">
                          <a:latin typeface="Cambria Math"/>
                        </a:rPr>
                        <m:t>𝑑𝐵</m:t>
                      </m:r>
                    </m:oMath>
                  </m:oMathPara>
                </a14:m>
                <a:endParaRPr lang="en-US" b="0" dirty="0" smtClean="0"/>
              </a:p>
              <a:p>
                <a:pPr algn="ctr"/>
                <a:endParaRPr lang="en-US" dirty="0" smtClean="0"/>
              </a:p>
              <a:p>
                <a:pPr algn="ctr"/>
                <a:r>
                  <a:rPr lang="en-US" dirty="0" smtClean="0"/>
                  <a:t>Sum of all gains and losses</a:t>
                </a:r>
                <a:endParaRPr lang="en-US" dirty="0"/>
              </a:p>
              <a:p>
                <a:pPr algn="ctr"/>
                <a14:m>
                  <m:oMathPara xmlns:m="http://schemas.openxmlformats.org/officeDocument/2006/math">
                    <m:oMathParaPr>
                      <m:jc m:val="centerGroup"/>
                    </m:oMathParaPr>
                    <m:oMath xmlns:m="http://schemas.openxmlformats.org/officeDocument/2006/math">
                      <m:r>
                        <a:rPr lang="en-US" b="0" i="1" smtClean="0">
                          <a:latin typeface="Cambria Math"/>
                        </a:rPr>
                        <m:t>27.78+15+</m:t>
                      </m:r>
                      <m:d>
                        <m:dPr>
                          <m:ctrlPr>
                            <a:rPr lang="en-US" b="0" i="1" smtClean="0">
                              <a:latin typeface="Cambria Math"/>
                            </a:rPr>
                          </m:ctrlPr>
                        </m:dPr>
                        <m:e>
                          <m:r>
                            <a:rPr lang="en-US" b="0" i="1" smtClean="0">
                              <a:latin typeface="Cambria Math"/>
                            </a:rPr>
                            <m:t>−1.32</m:t>
                          </m:r>
                        </m:e>
                      </m:d>
                      <m:r>
                        <a:rPr lang="en-US" b="0" i="1" smtClean="0">
                          <a:latin typeface="Cambria Math"/>
                        </a:rPr>
                        <m:t>+</m:t>
                      </m:r>
                      <m:d>
                        <m:dPr>
                          <m:ctrlPr>
                            <a:rPr lang="en-US" b="0" i="1" smtClean="0">
                              <a:latin typeface="Cambria Math"/>
                            </a:rPr>
                          </m:ctrlPr>
                        </m:dPr>
                        <m:e>
                          <m:r>
                            <a:rPr lang="en-US" b="0" i="1" smtClean="0">
                              <a:latin typeface="Cambria Math"/>
                            </a:rPr>
                            <m:t>−106.07</m:t>
                          </m:r>
                        </m:e>
                      </m:d>
                      <m:r>
                        <a:rPr lang="en-US" b="0" i="1" smtClean="0">
                          <a:latin typeface="Cambria Math"/>
                        </a:rPr>
                        <m:t>+10+</m:t>
                      </m:r>
                      <m:d>
                        <m:dPr>
                          <m:ctrlPr>
                            <a:rPr lang="en-US" b="0" i="1" smtClean="0">
                              <a:latin typeface="Cambria Math"/>
                            </a:rPr>
                          </m:ctrlPr>
                        </m:dPr>
                        <m:e>
                          <m:r>
                            <a:rPr lang="en-US" b="0" i="1" smtClean="0">
                              <a:latin typeface="Cambria Math"/>
                            </a:rPr>
                            <m:t>−1.32</m:t>
                          </m:r>
                        </m:e>
                      </m:d>
                      <m:r>
                        <a:rPr lang="en-US" b="0" i="1" smtClean="0">
                          <a:latin typeface="Cambria Math"/>
                        </a:rPr>
                        <m:t>=−55.93</m:t>
                      </m:r>
                    </m:oMath>
                  </m:oMathPara>
                </a14:m>
                <a:endParaRPr lang="en-US" b="0" i="1" dirty="0" smtClean="0">
                  <a:latin typeface="Cambria Math"/>
                </a:endParaRPr>
              </a:p>
              <a:p>
                <a:pPr algn="ctr"/>
                <a:endParaRPr lang="en-US" dirty="0"/>
              </a:p>
              <a:p>
                <a:pPr algn="ctr"/>
                <a:r>
                  <a:rPr lang="en-US" dirty="0"/>
                  <a:t>S</a:t>
                </a:r>
                <a:r>
                  <a:rPr lang="en-US" dirty="0" smtClean="0"/>
                  <a:t>ensitivity: -75dBm </a:t>
                </a:r>
              </a:p>
              <a:p>
                <a:pPr algn="ctr"/>
                <a:r>
                  <a:rPr lang="en-US" dirty="0" smtClean="0"/>
                  <a:t>Received signal: -55.93dBm</a:t>
                </a:r>
              </a:p>
              <a:p>
                <a:pPr algn="ctr"/>
                <a:r>
                  <a:rPr lang="en-US" dirty="0" smtClean="0"/>
                  <a:t>Signal Headroom 19.07dBm</a:t>
                </a:r>
                <a14:m>
                  <m:oMath xmlns:m="http://schemas.openxmlformats.org/officeDocument/2006/math">
                    <m:r>
                      <a:rPr lang="en-US" b="0" i="1" smtClean="0">
                        <a:latin typeface="Cambria Math"/>
                      </a:rPr>
                      <m:t> </m:t>
                    </m:r>
                  </m:oMath>
                </a14:m>
                <a:endParaRPr lang="en-US" b="0" dirty="0" smtClean="0"/>
              </a:p>
              <a:p>
                <a:endParaRPr lang="en-US" dirty="0" smtClean="0"/>
              </a:p>
              <a:p>
                <a:pPr algn="ctr"/>
                <a:r>
                  <a:rPr lang="en-US" dirty="0" smtClean="0"/>
                  <a:t>Fresnel Zone</a:t>
                </a:r>
              </a:p>
              <a:p>
                <a:pPr algn="ctr"/>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rPr>
                        <m:t>=8.657</m:t>
                      </m:r>
                      <m:rad>
                        <m:radPr>
                          <m:degHide m:val="on"/>
                          <m:ctrlPr>
                            <a:rPr lang="en-US" b="0" i="1" smtClean="0">
                              <a:latin typeface="Cambria Math"/>
                            </a:rPr>
                          </m:ctrlPr>
                        </m:radPr>
                        <m:deg/>
                        <m:e>
                          <m:f>
                            <m:fPr>
                              <m:ctrlPr>
                                <a:rPr lang="en-US" b="0" i="1" smtClean="0">
                                  <a:latin typeface="Cambria Math"/>
                                </a:rPr>
                              </m:ctrlPr>
                            </m:fPr>
                            <m:num>
                              <m:r>
                                <a:rPr lang="en-US" b="0" i="1" smtClean="0">
                                  <a:latin typeface="Cambria Math"/>
                                </a:rPr>
                                <m:t>2</m:t>
                              </m:r>
                            </m:num>
                            <m:den>
                              <m:r>
                                <a:rPr lang="en-US" b="0" i="1" smtClean="0">
                                  <a:latin typeface="Cambria Math"/>
                                </a:rPr>
                                <m:t>2.4</m:t>
                              </m:r>
                            </m:den>
                          </m:f>
                        </m:e>
                      </m:rad>
                      <m:r>
                        <a:rPr lang="en-US" b="0" i="1" smtClean="0">
                          <a:latin typeface="Cambria Math"/>
                        </a:rPr>
                        <m:t>=7.9</m:t>
                      </m:r>
                      <m:r>
                        <a:rPr lang="en-US" b="0" i="1" smtClean="0">
                          <a:latin typeface="Cambria Math"/>
                        </a:rPr>
                        <m:t>𝑚</m:t>
                      </m:r>
                    </m:oMath>
                  </m:oMathPara>
                </a14:m>
                <a:endParaRPr lang="en-US" dirty="0" smtClean="0"/>
              </a:p>
              <a:p>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228600" y="198689"/>
                <a:ext cx="8686800" cy="6519029"/>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21740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5GHz Specific Technologies</a:t>
            </a:r>
            <a:endParaRPr lang="en-US" dirty="0"/>
          </a:p>
        </p:txBody>
      </p:sp>
      <p:sp>
        <p:nvSpPr>
          <p:cNvPr id="3" name="Content Placeholder 2"/>
          <p:cNvSpPr>
            <a:spLocks noGrp="1"/>
          </p:cNvSpPr>
          <p:nvPr>
            <p:ph idx="1"/>
          </p:nvPr>
        </p:nvSpPr>
        <p:spPr/>
        <p:txBody>
          <a:bodyPr/>
          <a:lstStyle/>
          <a:p>
            <a:pPr marL="0" indent="0">
              <a:buNone/>
            </a:pPr>
            <a:r>
              <a:rPr lang="en-US" sz="2800" dirty="0" smtClean="0"/>
              <a:t>DFS – Dynamic Frequency Selection is the ability for a transmitter to dynamically change the output frequency in order to avoid interference with other stations</a:t>
            </a:r>
          </a:p>
          <a:p>
            <a:pPr marL="0" indent="0">
              <a:buNone/>
            </a:pPr>
            <a:endParaRPr lang="en-US" sz="2400" dirty="0" smtClean="0"/>
          </a:p>
          <a:p>
            <a:pPr marL="0" indent="0">
              <a:buNone/>
            </a:pPr>
            <a:r>
              <a:rPr lang="en-US" sz="2800" dirty="0" smtClean="0"/>
              <a:t>TPC – Transmitter Power Control is the ability for the transmitter to reduce power by up to 6dB in order to reduce interference to other nearby stations.</a:t>
            </a:r>
          </a:p>
          <a:p>
            <a:pPr marL="0" indent="0">
              <a:buNone/>
            </a:pPr>
            <a:endParaRPr lang="en-US" dirty="0"/>
          </a:p>
        </p:txBody>
      </p:sp>
    </p:spTree>
    <p:extLst>
      <p:ext uri="{BB962C8B-B14F-4D97-AF65-F5344CB8AC3E}">
        <p14:creationId xmlns:p14="http://schemas.microsoft.com/office/powerpoint/2010/main" val="2412288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5GHz Operation</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The radio spectrum between 5.150GHz – 5.850GHz is widely used for commercial and government purposes such as </a:t>
            </a:r>
            <a:r>
              <a:rPr lang="en-US" sz="2400" dirty="0" err="1" smtClean="0"/>
              <a:t>radionavigation</a:t>
            </a:r>
            <a:r>
              <a:rPr lang="en-US" sz="2400" dirty="0" smtClean="0"/>
              <a:t>, Earth satellite imaging, weather radar, </a:t>
            </a:r>
            <a:r>
              <a:rPr lang="en-US" sz="2400" dirty="0" err="1" smtClean="0"/>
              <a:t>militar</a:t>
            </a:r>
            <a:r>
              <a:rPr lang="en-US" sz="2400" dirty="0" smtClean="0"/>
              <a:t> radar, and satellite communication. </a:t>
            </a:r>
          </a:p>
          <a:p>
            <a:pPr marL="0" indent="0">
              <a:buNone/>
            </a:pPr>
            <a:r>
              <a:rPr lang="en-US" sz="2400" dirty="0" smtClean="0"/>
              <a:t>Surprisingly even with all this commercial use, unlicensed use is being permitted, and regulations are evolving to continue to allow unlicensed use on the 5GHz band. </a:t>
            </a:r>
          </a:p>
          <a:p>
            <a:pPr marL="0" indent="0">
              <a:buNone/>
            </a:pPr>
            <a:r>
              <a:rPr lang="en-US" sz="2400" dirty="0" smtClean="0"/>
              <a:t>Use of the 5GHz band comes with more responsibility though as interference on this band can disrupt critical commercial and military operation. </a:t>
            </a:r>
            <a:endParaRPr lang="en-US" sz="2400" dirty="0"/>
          </a:p>
        </p:txBody>
      </p:sp>
    </p:spTree>
    <p:extLst>
      <p:ext uri="{BB962C8B-B14F-4D97-AF65-F5344CB8AC3E}">
        <p14:creationId xmlns:p14="http://schemas.microsoft.com/office/powerpoint/2010/main" val="83993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Regulations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9200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Radio Regulations in Canada</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a:t>Radio communication and licensing is handled by Industry Canada. </a:t>
            </a:r>
          </a:p>
          <a:p>
            <a:pPr marL="0" indent="0">
              <a:buNone/>
            </a:pPr>
            <a:r>
              <a:rPr lang="en-US" sz="2800" dirty="0"/>
              <a:t>Relevant I.C. Documents:</a:t>
            </a:r>
          </a:p>
          <a:p>
            <a:pPr fontAlgn="base"/>
            <a:r>
              <a:rPr lang="en-US" sz="2800" dirty="0"/>
              <a:t>RSS-Gen - General radio regulations</a:t>
            </a:r>
          </a:p>
          <a:p>
            <a:pPr fontAlgn="base"/>
            <a:r>
              <a:rPr lang="en-US" sz="2800" dirty="0"/>
              <a:t>RSS-210 - License exempt radio regulations</a:t>
            </a:r>
          </a:p>
          <a:p>
            <a:pPr fontAlgn="base"/>
            <a:r>
              <a:rPr lang="en-US" sz="2800" dirty="0"/>
              <a:t>RSS-247 - DTS, FHS, and LE-LAN regulations</a:t>
            </a:r>
          </a:p>
          <a:p>
            <a:pPr marL="0" indent="0">
              <a:buNone/>
            </a:pPr>
            <a:r>
              <a:rPr lang="en-US" sz="2800" dirty="0"/>
              <a:t>FCC regulations are not applicable. Most online resources will cite FCC regulations which are not relevant to transmitters in Canada.</a:t>
            </a:r>
          </a:p>
        </p:txBody>
      </p:sp>
    </p:spTree>
    <p:extLst>
      <p:ext uri="{BB962C8B-B14F-4D97-AF65-F5344CB8AC3E}">
        <p14:creationId xmlns:p14="http://schemas.microsoft.com/office/powerpoint/2010/main" val="3273620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Regulations for 2.4GHz Transmitters</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Under RSS-247 no distinction is made between DTSs (Digital Transmission Systems) and LE-LANs (License Exempt LANs). The regulations for DTSs are the relevant rules for 2.4GHz LE-LAN devices.</a:t>
            </a:r>
          </a:p>
          <a:p>
            <a:pPr marL="0" indent="0">
              <a:buNone/>
            </a:pPr>
            <a:r>
              <a:rPr lang="en-US" sz="2400" dirty="0" smtClean="0"/>
              <a:t>The only significant regulation for 2.4GHz transmitters is that transmitter power may not exceed 1W and EIRP may not exceed 4W. </a:t>
            </a:r>
          </a:p>
          <a:p>
            <a:pPr marL="0" indent="0">
              <a:buNone/>
            </a:pPr>
            <a:r>
              <a:rPr lang="en-US" sz="2400" dirty="0" smtClean="0"/>
              <a:t>An exception to this rule is point to point systems which may exceed 4W EIRP by means of a higher gain antenna, but are still limited to 1W transmitter output. There is no specified maximum EIRP for point to point systems. </a:t>
            </a:r>
            <a:endParaRPr lang="en-US" sz="2400" dirty="0"/>
          </a:p>
        </p:txBody>
      </p:sp>
    </p:spTree>
    <p:extLst>
      <p:ext uri="{BB962C8B-B14F-4D97-AF65-F5344CB8AC3E}">
        <p14:creationId xmlns:p14="http://schemas.microsoft.com/office/powerpoint/2010/main" val="1015291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Regulations for 5GHz Transmitters</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The 5GHz spectrum is split into 5 separate sections with different rules applying to the different sections. </a:t>
            </a:r>
          </a:p>
          <a:p>
            <a:r>
              <a:rPr lang="en-US" sz="2400" dirty="0" smtClean="0"/>
              <a:t>5150-5250MHz – Indoor use only</a:t>
            </a:r>
          </a:p>
          <a:p>
            <a:r>
              <a:rPr lang="en-US" sz="2400" dirty="0" smtClean="0"/>
              <a:t>5250-5350MHz – Power restricted</a:t>
            </a:r>
          </a:p>
          <a:p>
            <a:r>
              <a:rPr lang="en-US" sz="2400" dirty="0" smtClean="0"/>
              <a:t>5470-5600MHz – Frequency restrictions</a:t>
            </a:r>
          </a:p>
          <a:p>
            <a:r>
              <a:rPr lang="en-US" sz="2400" dirty="0" smtClean="0"/>
              <a:t>5650-5725MHz – Frequency restrictions</a:t>
            </a:r>
          </a:p>
          <a:p>
            <a:r>
              <a:rPr lang="en-US" sz="2400" dirty="0" smtClean="0"/>
              <a:t>5725-5850MHz – Standard restrictions</a:t>
            </a:r>
            <a:endParaRPr lang="en-US" sz="2400" dirty="0"/>
          </a:p>
        </p:txBody>
      </p:sp>
    </p:spTree>
    <p:extLst>
      <p:ext uri="{BB962C8B-B14F-4D97-AF65-F5344CB8AC3E}">
        <p14:creationId xmlns:p14="http://schemas.microsoft.com/office/powerpoint/2010/main" val="65802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5150-5250MHz</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sz="2800" dirty="0" smtClean="0"/>
                  <a:t>Permitted for indoor use only.</a:t>
                </a:r>
              </a:p>
              <a:p>
                <a:pPr marL="0" indent="0">
                  <a:buNone/>
                </a:pPr>
                <a:r>
                  <a:rPr lang="en-US" sz="2800" dirty="0" smtClean="0"/>
                  <a:t>Channels: 36-48</a:t>
                </a:r>
              </a:p>
              <a:p>
                <a:pPr marL="0" indent="0">
                  <a:buNone/>
                </a:pPr>
                <a:r>
                  <a:rPr lang="en-US" sz="2800" dirty="0" smtClean="0"/>
                  <a:t>EIRP is limited to 200mW or </a:t>
                </a:r>
                <a14:m>
                  <m:oMath xmlns:m="http://schemas.openxmlformats.org/officeDocument/2006/math">
                    <m:r>
                      <a:rPr lang="en-US" sz="2800" b="0" i="0" smtClean="0">
                        <a:latin typeface="Cambria Math"/>
                      </a:rPr>
                      <m:t>10+</m:t>
                    </m:r>
                    <m:r>
                      <a:rPr lang="en-US" sz="2800" b="0" i="1" smtClean="0">
                        <a:latin typeface="Cambria Math"/>
                      </a:rPr>
                      <m:t>10</m:t>
                    </m:r>
                    <m:r>
                      <a:rPr lang="en-US" sz="2800" b="0" i="1" smtClean="0">
                        <a:latin typeface="Cambria Math"/>
                      </a:rPr>
                      <m:t>𝑙𝑜𝑔</m:t>
                    </m:r>
                    <m:r>
                      <a:rPr lang="en-US" sz="2800" b="0" i="1" baseline="-25000" smtClean="0">
                        <a:latin typeface="Cambria Math"/>
                      </a:rPr>
                      <m:t>10</m:t>
                    </m:r>
                    <m:d>
                      <m:dPr>
                        <m:ctrlPr>
                          <a:rPr lang="en-US" sz="2800" b="0" i="1" smtClean="0">
                            <a:latin typeface="Cambria Math"/>
                          </a:rPr>
                        </m:ctrlPr>
                      </m:dPr>
                      <m:e>
                        <m:r>
                          <a:rPr lang="en-US" sz="2800" b="0" i="1" smtClean="0">
                            <a:latin typeface="Cambria Math"/>
                          </a:rPr>
                          <m:t>𝐵</m:t>
                        </m:r>
                      </m:e>
                    </m:d>
                  </m:oMath>
                </a14:m>
                <a:r>
                  <a:rPr lang="en-US" sz="2800" dirty="0" smtClean="0"/>
                  <a:t> where B is the 99% emission bandwidth. Whichever is lower. </a:t>
                </a:r>
              </a:p>
              <a:p>
                <a:pPr marL="0" indent="0">
                  <a:buNone/>
                </a:pPr>
                <a:r>
                  <a:rPr lang="en-US" sz="2800" dirty="0" smtClean="0"/>
                  <a:t>Emissions outside of 5150-5350MHz shall not exceed    -27dBm/MHz EIRP. </a:t>
                </a:r>
              </a:p>
              <a:p>
                <a:pPr marL="0" indent="0">
                  <a:buNone/>
                </a:pP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1213" r="-741"/>
                </a:stretch>
              </a:blipFill>
            </p:spPr>
            <p:txBody>
              <a:bodyPr/>
              <a:lstStyle/>
              <a:p>
                <a:r>
                  <a:rPr lang="en-US">
                    <a:noFill/>
                  </a:rPr>
                  <a:t> </a:t>
                </a:r>
              </a:p>
            </p:txBody>
          </p:sp>
        </mc:Fallback>
      </mc:AlternateContent>
    </p:spTree>
    <p:extLst>
      <p:ext uri="{BB962C8B-B14F-4D97-AF65-F5344CB8AC3E}">
        <p14:creationId xmlns:p14="http://schemas.microsoft.com/office/powerpoint/2010/main" val="3830274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5250-5350MHz</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sz="2400" dirty="0" smtClean="0"/>
                  <a:t>Permitted for indoor or outdoor use.</a:t>
                </a:r>
              </a:p>
              <a:p>
                <a:pPr marL="0" indent="0">
                  <a:buNone/>
                </a:pPr>
                <a:r>
                  <a:rPr lang="en-US" sz="2400" dirty="0" smtClean="0"/>
                  <a:t>Channels: 50-64</a:t>
                </a:r>
              </a:p>
              <a:p>
                <a:pPr marL="0" indent="0">
                  <a:buNone/>
                </a:pPr>
                <a:r>
                  <a:rPr lang="en-US" sz="2400" dirty="0" smtClean="0"/>
                  <a:t>Output power is limited to 250mW or </a:t>
                </a:r>
                <a14:m>
                  <m:oMath xmlns:m="http://schemas.openxmlformats.org/officeDocument/2006/math">
                    <m:r>
                      <a:rPr lang="en-US" sz="2400" b="0" i="1" smtClean="0">
                        <a:latin typeface="Cambria Math"/>
                      </a:rPr>
                      <m:t>11+10</m:t>
                    </m:r>
                    <m:r>
                      <a:rPr lang="en-US" sz="2400" b="0" i="1" smtClean="0">
                        <a:latin typeface="Cambria Math"/>
                      </a:rPr>
                      <m:t>𝑙𝑜𝑔</m:t>
                    </m:r>
                    <m:r>
                      <a:rPr lang="en-US" sz="2400" b="0" i="1" baseline="-25000" smtClean="0">
                        <a:latin typeface="Cambria Math"/>
                      </a:rPr>
                      <m:t>10</m:t>
                    </m:r>
                    <m:r>
                      <a:rPr lang="en-US" sz="2400" b="0" i="1" smtClean="0">
                        <a:latin typeface="Cambria Math"/>
                      </a:rPr>
                      <m:t>(</m:t>
                    </m:r>
                    <m:r>
                      <a:rPr lang="en-US" sz="2400" b="0" i="1" smtClean="0">
                        <a:latin typeface="Cambria Math"/>
                      </a:rPr>
                      <m:t>𝐵</m:t>
                    </m:r>
                    <m:r>
                      <a:rPr lang="en-US" sz="2400" b="0" i="1" smtClean="0">
                        <a:latin typeface="Cambria Math"/>
                      </a:rPr>
                      <m:t>)</m:t>
                    </m:r>
                  </m:oMath>
                </a14:m>
                <a:r>
                  <a:rPr lang="en-US" sz="2400" dirty="0" smtClean="0"/>
                  <a:t> whichever is lower. </a:t>
                </a:r>
              </a:p>
              <a:p>
                <a:pPr marL="0" indent="0">
                  <a:buNone/>
                </a:pPr>
                <a:r>
                  <a:rPr lang="en-US" sz="2400" dirty="0" smtClean="0"/>
                  <a:t>EIRP is limited to 1W or </a:t>
                </a:r>
                <a14:m>
                  <m:oMath xmlns:m="http://schemas.openxmlformats.org/officeDocument/2006/math">
                    <m:r>
                      <a:rPr lang="en-US" sz="2400" b="0" i="1" smtClean="0">
                        <a:latin typeface="Cambria Math"/>
                      </a:rPr>
                      <m:t>17+10</m:t>
                    </m:r>
                    <m:r>
                      <a:rPr lang="en-US" sz="2400" b="0" i="1" smtClean="0">
                        <a:latin typeface="Cambria Math"/>
                      </a:rPr>
                      <m:t>𝑙𝑜𝑔</m:t>
                    </m:r>
                    <m:r>
                      <a:rPr lang="en-US" sz="2400" b="0" i="1" baseline="-25000" smtClean="0">
                        <a:latin typeface="Cambria Math"/>
                      </a:rPr>
                      <m:t>10</m:t>
                    </m:r>
                    <m:d>
                      <m:dPr>
                        <m:ctrlPr>
                          <a:rPr lang="en-US" sz="2400" b="0" i="1" smtClean="0">
                            <a:latin typeface="Cambria Math"/>
                          </a:rPr>
                        </m:ctrlPr>
                      </m:dPr>
                      <m:e>
                        <m:r>
                          <a:rPr lang="en-US" sz="2400" b="0" i="1" smtClean="0">
                            <a:latin typeface="Cambria Math"/>
                          </a:rPr>
                          <m:t>𝐵</m:t>
                        </m:r>
                      </m:e>
                    </m:d>
                  </m:oMath>
                </a14:m>
                <a:r>
                  <a:rPr lang="en-US" sz="2400" dirty="0" smtClean="0"/>
                  <a:t> whichever is lower.</a:t>
                </a:r>
              </a:p>
              <a:p>
                <a:pPr marL="0" indent="0">
                  <a:buNone/>
                </a:pPr>
                <a:r>
                  <a:rPr lang="en-US" sz="2400" dirty="0" smtClean="0"/>
                  <a:t>Emissions outside of 5250-5350MHz shall not exceed                     -27dBm/MHz EIRP or all emissions outside 5150-5350MHz shall not exceed -27dBm/MHz and emissions within 5150-5250MHz shall meet power spectral density limits, and the device must be labelled for indoor use only.</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11" t="-1078" r="-519"/>
                </a:stretch>
              </a:blipFill>
            </p:spPr>
            <p:txBody>
              <a:bodyPr/>
              <a:lstStyle/>
              <a:p>
                <a:r>
                  <a:rPr lang="en-US">
                    <a:noFill/>
                  </a:rPr>
                  <a:t> </a:t>
                </a:r>
              </a:p>
            </p:txBody>
          </p:sp>
        </mc:Fallback>
      </mc:AlternateContent>
    </p:spTree>
    <p:extLst>
      <p:ext uri="{BB962C8B-B14F-4D97-AF65-F5344CB8AC3E}">
        <p14:creationId xmlns:p14="http://schemas.microsoft.com/office/powerpoint/2010/main" val="277677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Decibel Calculation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524000"/>
                <a:ext cx="8229600" cy="4953000"/>
              </a:xfrm>
            </p:spPr>
            <p:txBody>
              <a:bodyPr/>
              <a:lstStyle/>
              <a:p>
                <a:pPr marL="0" indent="0">
                  <a:buNone/>
                </a:pPr>
                <a:r>
                  <a:rPr lang="en-US" sz="2400" b="0" dirty="0" smtClean="0"/>
                  <a:t>The formula for the decibel is:</a:t>
                </a:r>
                <a:r>
                  <a:rPr lang="en-US" sz="2800" b="0" dirty="0" smtClean="0"/>
                  <a:t> </a:t>
                </a:r>
                <a14:m>
                  <m:oMath xmlns:m="http://schemas.openxmlformats.org/officeDocument/2006/math">
                    <m:r>
                      <a:rPr lang="en-US" sz="2800" b="0" i="1" smtClean="0">
                        <a:latin typeface="Cambria Math"/>
                      </a:rPr>
                      <m:t>𝑑𝐵𝑚</m:t>
                    </m:r>
                    <m:r>
                      <a:rPr lang="en-US" sz="2800" b="0" i="1" smtClean="0">
                        <a:latin typeface="Cambria Math"/>
                      </a:rPr>
                      <m:t>=10</m:t>
                    </m:r>
                    <m:func>
                      <m:funcPr>
                        <m:ctrlPr>
                          <a:rPr lang="en-US" sz="2800" b="0" i="1" smtClean="0">
                            <a:latin typeface="Cambria Math"/>
                          </a:rPr>
                        </m:ctrlPr>
                      </m:funcPr>
                      <m:fName>
                        <m:r>
                          <m:rPr>
                            <m:sty m:val="p"/>
                          </m:rPr>
                          <a:rPr lang="en-US" sz="2800" b="0" i="0" smtClean="0">
                            <a:latin typeface="Cambria Math"/>
                          </a:rPr>
                          <m:t>log</m:t>
                        </m:r>
                      </m:fName>
                      <m:e>
                        <m:r>
                          <a:rPr lang="en-US" sz="2800" b="0" i="1" baseline="-25000" smtClean="0">
                            <a:latin typeface="Cambria Math"/>
                          </a:rPr>
                          <m:t>10</m:t>
                        </m:r>
                        <m:d>
                          <m:dPr>
                            <m:ctrlPr>
                              <a:rPr lang="en-US" sz="2800" b="0" i="1" smtClean="0">
                                <a:latin typeface="Cambria Math"/>
                              </a:rPr>
                            </m:ctrlPr>
                          </m:dPr>
                          <m:e>
                            <m:f>
                              <m:fPr>
                                <m:ctrlPr>
                                  <a:rPr lang="en-US" sz="2800" b="0" i="1" smtClean="0">
                                    <a:latin typeface="Cambria Math"/>
                                  </a:rPr>
                                </m:ctrlPr>
                              </m:fPr>
                              <m:num>
                                <m:r>
                                  <a:rPr lang="en-US" sz="2800" b="0" i="1" smtClean="0">
                                    <a:latin typeface="Cambria Math"/>
                                  </a:rPr>
                                  <m:t>𝑃</m:t>
                                </m:r>
                              </m:num>
                              <m:den>
                                <m:r>
                                  <a:rPr lang="en-US" sz="2800" b="0" i="1" smtClean="0">
                                    <a:latin typeface="Cambria Math"/>
                                  </a:rPr>
                                  <m:t>1</m:t>
                                </m:r>
                                <m:r>
                                  <a:rPr lang="en-US" sz="2800" b="0" i="1" smtClean="0">
                                    <a:latin typeface="Cambria Math"/>
                                  </a:rPr>
                                  <m:t>𝑚𝑊</m:t>
                                </m:r>
                              </m:den>
                            </m:f>
                          </m:e>
                        </m:d>
                      </m:e>
                    </m:func>
                  </m:oMath>
                </a14:m>
                <a:endParaRPr lang="en-US" b="0" dirty="0" smtClean="0"/>
              </a:p>
              <a:p>
                <a:pPr marL="0" indent="0">
                  <a:buNone/>
                </a:pPr>
                <a:endParaRPr lang="en-US" sz="1200" b="0" dirty="0" smtClean="0"/>
              </a:p>
              <a:p>
                <a:pPr marL="0" indent="0">
                  <a:buNone/>
                </a:pPr>
                <a:r>
                  <a:rPr lang="en-US" sz="2400" dirty="0" smtClean="0"/>
                  <a:t>The calculation for an output power of 500mW would look like: </a:t>
                </a:r>
                <a14:m>
                  <m:oMath xmlns:m="http://schemas.openxmlformats.org/officeDocument/2006/math">
                    <m:r>
                      <a:rPr lang="en-US" sz="2800" b="0" i="1" smtClean="0">
                        <a:latin typeface="Cambria Math"/>
                      </a:rPr>
                      <m:t>10</m:t>
                    </m:r>
                    <m:r>
                      <a:rPr lang="en-US" sz="2800" b="0" i="1" smtClean="0">
                        <a:latin typeface="Cambria Math"/>
                      </a:rPr>
                      <m:t>𝑙𝑜𝑔</m:t>
                    </m:r>
                    <m:r>
                      <a:rPr lang="en-US" sz="2800" b="0" i="1" baseline="-25000" smtClean="0">
                        <a:latin typeface="Cambria Math"/>
                      </a:rPr>
                      <m:t>10</m:t>
                    </m:r>
                    <m:d>
                      <m:dPr>
                        <m:ctrlPr>
                          <a:rPr lang="en-US" sz="2800" b="0" i="1" smtClean="0">
                            <a:latin typeface="Cambria Math"/>
                          </a:rPr>
                        </m:ctrlPr>
                      </m:dPr>
                      <m:e>
                        <m:f>
                          <m:fPr>
                            <m:ctrlPr>
                              <a:rPr lang="en-US" sz="2800" b="0" i="1" smtClean="0">
                                <a:latin typeface="Cambria Math"/>
                              </a:rPr>
                            </m:ctrlPr>
                          </m:fPr>
                          <m:num>
                            <m:r>
                              <a:rPr lang="en-US" sz="2800" b="0" i="1" smtClean="0">
                                <a:latin typeface="Cambria Math"/>
                              </a:rPr>
                              <m:t>500</m:t>
                            </m:r>
                          </m:num>
                          <m:den>
                            <m:r>
                              <a:rPr lang="en-US" sz="2800" b="0" i="1" smtClean="0">
                                <a:latin typeface="Cambria Math"/>
                              </a:rPr>
                              <m:t>1</m:t>
                            </m:r>
                          </m:den>
                        </m:f>
                      </m:e>
                    </m:d>
                    <m:r>
                      <a:rPr lang="en-US" sz="2800" b="0" i="1" smtClean="0">
                        <a:latin typeface="Cambria Math"/>
                      </a:rPr>
                      <m:t>= </m:t>
                    </m:r>
                  </m:oMath>
                </a14:m>
                <a:r>
                  <a:rPr lang="en-US" sz="2800" dirty="0" smtClean="0"/>
                  <a:t>26.99dBm</a:t>
                </a:r>
              </a:p>
              <a:p>
                <a:pPr marL="0" indent="0">
                  <a:buNone/>
                </a:pPr>
                <a:endParaRPr lang="en-US" sz="1200" dirty="0"/>
              </a:p>
              <a:p>
                <a:pPr marL="0" indent="0">
                  <a:buNone/>
                </a:pPr>
                <a:r>
                  <a:rPr lang="en-US" sz="2800" dirty="0" smtClean="0"/>
                  <a:t>If the power in </a:t>
                </a:r>
                <a:r>
                  <a:rPr lang="en-US" sz="2800" dirty="0" err="1" smtClean="0"/>
                  <a:t>dBm</a:t>
                </a:r>
                <a:r>
                  <a:rPr lang="en-US" sz="2800" dirty="0" smtClean="0"/>
                  <a:t> is known, then wattage can be found by solving for </a:t>
                </a:r>
                <a14:m>
                  <m:oMath xmlns:m="http://schemas.openxmlformats.org/officeDocument/2006/math">
                    <m:r>
                      <a:rPr lang="en-US" sz="2800" b="0" i="1" smtClean="0">
                        <a:latin typeface="Cambria Math"/>
                      </a:rPr>
                      <m:t>𝑥</m:t>
                    </m:r>
                  </m:oMath>
                </a14:m>
                <a:endParaRPr lang="en-US" sz="2800" b="0" i="1" dirty="0" smtClean="0">
                  <a:latin typeface="Cambria Math"/>
                </a:endParaRPr>
              </a:p>
              <a:p>
                <a:pPr marL="0" indent="0">
                  <a:buNone/>
                </a:pPr>
                <a14:m>
                  <m:oMath xmlns:m="http://schemas.openxmlformats.org/officeDocument/2006/math">
                    <m:r>
                      <a:rPr lang="en-US" sz="2400" b="0" i="1" smtClean="0">
                        <a:latin typeface="Cambria Math"/>
                      </a:rPr>
                      <m:t>𝑑𝐵𝑚</m:t>
                    </m:r>
                    <m:r>
                      <a:rPr lang="en-US" sz="2400" b="0" i="1" smtClean="0">
                        <a:latin typeface="Cambria Math"/>
                      </a:rPr>
                      <m:t>=10</m:t>
                    </m:r>
                    <m:r>
                      <a:rPr lang="en-US" sz="2400" b="0" i="1" smtClean="0">
                        <a:latin typeface="Cambria Math"/>
                      </a:rPr>
                      <m:t>𝑙𝑜𝑔</m:t>
                    </m:r>
                    <m:r>
                      <a:rPr lang="en-US" sz="2400" b="0" i="1" baseline="-25000" smtClean="0">
                        <a:latin typeface="Cambria Math"/>
                      </a:rPr>
                      <m:t>10</m:t>
                    </m:r>
                    <m:d>
                      <m:dPr>
                        <m:ctrlPr>
                          <a:rPr lang="en-US" sz="2400" b="0" i="1" smtClean="0">
                            <a:latin typeface="Cambria Math"/>
                          </a:rPr>
                        </m:ctrlPr>
                      </m:dPr>
                      <m:e>
                        <m:f>
                          <m:fPr>
                            <m:ctrlPr>
                              <a:rPr lang="en-US" sz="2400" b="0" i="1" smtClean="0">
                                <a:latin typeface="Cambria Math"/>
                              </a:rPr>
                            </m:ctrlPr>
                          </m:fPr>
                          <m:num>
                            <m:r>
                              <a:rPr lang="en-US" sz="2400" b="0" i="1" smtClean="0">
                                <a:latin typeface="Cambria Math"/>
                              </a:rPr>
                              <m:t>𝑥</m:t>
                            </m:r>
                          </m:num>
                          <m:den>
                            <m:r>
                              <a:rPr lang="en-US" sz="2400" b="0" i="1" smtClean="0">
                                <a:latin typeface="Cambria Math"/>
                              </a:rPr>
                              <m:t>1</m:t>
                            </m:r>
                          </m:den>
                        </m:f>
                      </m:e>
                    </m:d>
                  </m:oMath>
                </a14:m>
                <a:r>
                  <a:rPr lang="en-US" sz="2400" i="1" dirty="0" smtClean="0"/>
                  <a:t>  -&gt; </a:t>
                </a:r>
                <a14:m>
                  <m:oMath xmlns:m="http://schemas.openxmlformats.org/officeDocument/2006/math">
                    <m:r>
                      <a:rPr lang="en-US" sz="2400" b="0" i="1" smtClean="0">
                        <a:latin typeface="Cambria Math"/>
                      </a:rPr>
                      <m:t>26.99=10</m:t>
                    </m:r>
                    <m:r>
                      <a:rPr lang="en-US" sz="2400" b="0" i="1" smtClean="0">
                        <a:latin typeface="Cambria Math"/>
                      </a:rPr>
                      <m:t>𝑙𝑜𝑔</m:t>
                    </m:r>
                    <m:r>
                      <a:rPr lang="en-US" sz="2400" b="0" i="1" baseline="-25000" smtClean="0">
                        <a:latin typeface="Cambria Math"/>
                      </a:rPr>
                      <m:t>10</m:t>
                    </m:r>
                    <m:d>
                      <m:dPr>
                        <m:ctrlPr>
                          <a:rPr lang="en-US" sz="2400" b="0" i="1" smtClean="0">
                            <a:latin typeface="Cambria Math"/>
                          </a:rPr>
                        </m:ctrlPr>
                      </m:dPr>
                      <m:e>
                        <m:f>
                          <m:fPr>
                            <m:ctrlPr>
                              <a:rPr lang="en-US" sz="2400" b="0" i="1" smtClean="0">
                                <a:latin typeface="Cambria Math"/>
                              </a:rPr>
                            </m:ctrlPr>
                          </m:fPr>
                          <m:num>
                            <m:r>
                              <a:rPr lang="en-US" sz="2400" b="0" i="1" smtClean="0">
                                <a:latin typeface="Cambria Math"/>
                              </a:rPr>
                              <m:t>𝑥</m:t>
                            </m:r>
                          </m:num>
                          <m:den>
                            <m:r>
                              <a:rPr lang="en-US" sz="2400" b="0" i="1" smtClean="0">
                                <a:latin typeface="Cambria Math"/>
                              </a:rPr>
                              <m:t>1</m:t>
                            </m:r>
                          </m:den>
                        </m:f>
                      </m:e>
                    </m:d>
                  </m:oMath>
                </a14:m>
                <a:endParaRPr lang="en-US" sz="2400" i="1" dirty="0" smtClean="0"/>
              </a:p>
              <a:p>
                <a:pPr marL="0" indent="0">
                  <a:buNone/>
                </a:pPr>
                <a14:m>
                  <m:oMath xmlns:m="http://schemas.openxmlformats.org/officeDocument/2006/math">
                    <m:f>
                      <m:fPr>
                        <m:ctrlPr>
                          <a:rPr lang="en-US" sz="2400" i="1" smtClean="0">
                            <a:latin typeface="Cambria Math"/>
                          </a:rPr>
                        </m:ctrlPr>
                      </m:fPr>
                      <m:num>
                        <m:r>
                          <a:rPr lang="en-US" sz="2400" b="0" i="1" smtClean="0">
                            <a:latin typeface="Cambria Math"/>
                          </a:rPr>
                          <m:t>26.99</m:t>
                        </m:r>
                      </m:num>
                      <m:den>
                        <m:r>
                          <a:rPr lang="en-US" sz="2400" b="0" i="1" smtClean="0">
                            <a:latin typeface="Cambria Math"/>
                          </a:rPr>
                          <m:t>10</m:t>
                        </m:r>
                      </m:den>
                    </m:f>
                  </m:oMath>
                </a14:m>
                <a:r>
                  <a:rPr lang="en-US" sz="2400" i="1" dirty="0" smtClean="0"/>
                  <a:t> = </a:t>
                </a:r>
                <a14:m>
                  <m:oMath xmlns:m="http://schemas.openxmlformats.org/officeDocument/2006/math">
                    <m:r>
                      <a:rPr lang="en-US" sz="2400" b="0" i="1" smtClean="0">
                        <a:latin typeface="Cambria Math"/>
                      </a:rPr>
                      <m:t>𝑙𝑜𝑔</m:t>
                    </m:r>
                    <m:r>
                      <a:rPr lang="en-US" sz="2400" b="0" i="1" baseline="-25000" smtClean="0">
                        <a:latin typeface="Cambria Math"/>
                      </a:rPr>
                      <m:t>10</m:t>
                    </m:r>
                    <m:r>
                      <a:rPr lang="en-US" sz="2400" b="0" i="1" smtClean="0">
                        <a:latin typeface="Cambria Math"/>
                      </a:rPr>
                      <m:t>(</m:t>
                    </m:r>
                    <m:r>
                      <a:rPr lang="en-US" sz="2400" b="0" i="1" smtClean="0">
                        <a:latin typeface="Cambria Math"/>
                      </a:rPr>
                      <m:t>𝑥</m:t>
                    </m:r>
                    <m:r>
                      <a:rPr lang="en-US" sz="2400" b="0" i="1" smtClean="0">
                        <a:latin typeface="Cambria Math"/>
                      </a:rPr>
                      <m:t>)</m:t>
                    </m:r>
                  </m:oMath>
                </a14:m>
                <a:r>
                  <a:rPr lang="en-US" sz="2400" i="1" dirty="0" smtClean="0"/>
                  <a:t> -&gt; </a:t>
                </a:r>
                <a14:m>
                  <m:oMath xmlns:m="http://schemas.openxmlformats.org/officeDocument/2006/math">
                    <m:r>
                      <a:rPr lang="en-US" sz="2400" b="0" i="1" smtClean="0">
                        <a:latin typeface="Cambria Math"/>
                      </a:rPr>
                      <m:t>2.699=</m:t>
                    </m:r>
                    <m:r>
                      <a:rPr lang="en-US" sz="2400" b="0" i="1" smtClean="0">
                        <a:latin typeface="Cambria Math"/>
                      </a:rPr>
                      <m:t>𝑙𝑜𝑔</m:t>
                    </m:r>
                    <m:r>
                      <a:rPr lang="en-US" sz="2400" b="0" i="1" baseline="-25000" smtClean="0">
                        <a:latin typeface="Cambria Math"/>
                      </a:rPr>
                      <m:t>10</m:t>
                    </m:r>
                    <m:r>
                      <a:rPr lang="en-US" sz="2400" b="0" i="1" smtClean="0">
                        <a:latin typeface="Cambria Math"/>
                      </a:rPr>
                      <m:t>(</m:t>
                    </m:r>
                    <m:r>
                      <a:rPr lang="en-US" sz="2400" b="0" i="1" smtClean="0">
                        <a:latin typeface="Cambria Math"/>
                      </a:rPr>
                      <m:t>𝑥</m:t>
                    </m:r>
                    <m:r>
                      <a:rPr lang="en-US" sz="2400" b="0" i="1" smtClean="0">
                        <a:latin typeface="Cambria Math"/>
                      </a:rPr>
                      <m:t>)</m:t>
                    </m:r>
                  </m:oMath>
                </a14:m>
                <a:r>
                  <a:rPr lang="en-US" sz="2400" i="1" dirty="0" smtClean="0"/>
                  <a:t> -&gt; </a:t>
                </a:r>
                <a14:m>
                  <m:oMath xmlns:m="http://schemas.openxmlformats.org/officeDocument/2006/math">
                    <m:sSup>
                      <m:sSupPr>
                        <m:ctrlPr>
                          <a:rPr lang="en-US" sz="2400" i="1" smtClean="0">
                            <a:latin typeface="Cambria Math"/>
                          </a:rPr>
                        </m:ctrlPr>
                      </m:sSupPr>
                      <m:e>
                        <m:r>
                          <a:rPr lang="en-US" sz="2400" b="0" i="1" smtClean="0">
                            <a:latin typeface="Cambria Math"/>
                          </a:rPr>
                          <m:t>10</m:t>
                        </m:r>
                      </m:e>
                      <m:sup>
                        <m:r>
                          <a:rPr lang="en-US" sz="2400" b="0" i="1" smtClean="0">
                            <a:latin typeface="Cambria Math"/>
                          </a:rPr>
                          <m:t>2.699</m:t>
                        </m:r>
                      </m:sup>
                    </m:sSup>
                    <m:r>
                      <a:rPr lang="en-US" sz="2400" b="0" i="1" smtClean="0">
                        <a:latin typeface="Cambria Math"/>
                      </a:rPr>
                      <m:t>=~500</m:t>
                    </m:r>
                  </m:oMath>
                </a14:m>
                <a:r>
                  <a:rPr lang="en-US" sz="2400" i="1" dirty="0" smtClean="0"/>
                  <a:t>mW</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524000"/>
                <a:ext cx="8229600" cy="4953000"/>
              </a:xfrm>
              <a:blipFill rotWithShape="1">
                <a:blip r:embed="rId2"/>
                <a:stretch>
                  <a:fillRect l="-1481"/>
                </a:stretch>
              </a:blipFill>
            </p:spPr>
            <p:txBody>
              <a:bodyPr/>
              <a:lstStyle/>
              <a:p>
                <a:r>
                  <a:rPr lang="en-US">
                    <a:noFill/>
                  </a:rPr>
                  <a:t> </a:t>
                </a:r>
              </a:p>
            </p:txBody>
          </p:sp>
        </mc:Fallback>
      </mc:AlternateContent>
    </p:spTree>
    <p:extLst>
      <p:ext uri="{BB962C8B-B14F-4D97-AF65-F5344CB8AC3E}">
        <p14:creationId xmlns:p14="http://schemas.microsoft.com/office/powerpoint/2010/main" val="962120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5470-5600MHz &amp; 5650-5725MHz</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sz="2400" dirty="0" smtClean="0"/>
                  <a:t>No restrictions on location</a:t>
                </a:r>
              </a:p>
              <a:p>
                <a:pPr marL="0" indent="0">
                  <a:buNone/>
                </a:pPr>
                <a:r>
                  <a:rPr lang="en-US" sz="2400" dirty="0" smtClean="0"/>
                  <a:t>Channels: 100-140</a:t>
                </a:r>
              </a:p>
              <a:p>
                <a:pPr marL="0" indent="0">
                  <a:buNone/>
                </a:pPr>
                <a:r>
                  <a:rPr lang="en-US" sz="2400" dirty="0"/>
                  <a:t>Output power is limited to 250mW or </a:t>
                </a:r>
                <a14:m>
                  <m:oMath xmlns:m="http://schemas.openxmlformats.org/officeDocument/2006/math">
                    <m:r>
                      <a:rPr lang="en-US" sz="2400" i="1">
                        <a:latin typeface="Cambria Math"/>
                      </a:rPr>
                      <m:t>11+10</m:t>
                    </m:r>
                    <m:r>
                      <a:rPr lang="en-US" sz="2400" i="1">
                        <a:latin typeface="Cambria Math"/>
                      </a:rPr>
                      <m:t>𝑙𝑜𝑔</m:t>
                    </m:r>
                    <m:r>
                      <a:rPr lang="en-US" sz="2400" i="1" baseline="-25000">
                        <a:latin typeface="Cambria Math"/>
                      </a:rPr>
                      <m:t>10</m:t>
                    </m:r>
                    <m:r>
                      <a:rPr lang="en-US" sz="2400" i="1">
                        <a:latin typeface="Cambria Math"/>
                      </a:rPr>
                      <m:t>(</m:t>
                    </m:r>
                    <m:r>
                      <a:rPr lang="en-US" sz="2400" i="1">
                        <a:latin typeface="Cambria Math"/>
                      </a:rPr>
                      <m:t>𝐵</m:t>
                    </m:r>
                    <m:r>
                      <a:rPr lang="en-US" sz="2400" i="1">
                        <a:latin typeface="Cambria Math"/>
                      </a:rPr>
                      <m:t>)</m:t>
                    </m:r>
                  </m:oMath>
                </a14:m>
                <a:r>
                  <a:rPr lang="en-US" sz="2400" dirty="0"/>
                  <a:t> whichever is lower. </a:t>
                </a:r>
              </a:p>
              <a:p>
                <a:pPr marL="0" indent="0">
                  <a:buNone/>
                </a:pPr>
                <a:r>
                  <a:rPr lang="en-US" sz="2400" dirty="0"/>
                  <a:t>EIRP is limited to 1W or </a:t>
                </a:r>
                <a14:m>
                  <m:oMath xmlns:m="http://schemas.openxmlformats.org/officeDocument/2006/math">
                    <m:r>
                      <a:rPr lang="en-US" sz="2400" i="1">
                        <a:latin typeface="Cambria Math"/>
                      </a:rPr>
                      <m:t>17+10</m:t>
                    </m:r>
                    <m:r>
                      <a:rPr lang="en-US" sz="2400" i="1">
                        <a:latin typeface="Cambria Math"/>
                      </a:rPr>
                      <m:t>𝑙𝑜𝑔</m:t>
                    </m:r>
                    <m:r>
                      <a:rPr lang="en-US" sz="2400" i="1" baseline="-25000">
                        <a:latin typeface="Cambria Math"/>
                      </a:rPr>
                      <m:t>10</m:t>
                    </m:r>
                    <m:d>
                      <m:dPr>
                        <m:ctrlPr>
                          <a:rPr lang="en-US" sz="2400" i="1">
                            <a:latin typeface="Cambria Math"/>
                          </a:rPr>
                        </m:ctrlPr>
                      </m:dPr>
                      <m:e>
                        <m:r>
                          <a:rPr lang="en-US" sz="2400" i="1">
                            <a:latin typeface="Cambria Math"/>
                          </a:rPr>
                          <m:t>𝐵</m:t>
                        </m:r>
                      </m:e>
                    </m:d>
                  </m:oMath>
                </a14:m>
                <a:r>
                  <a:rPr lang="en-US" sz="2400" dirty="0"/>
                  <a:t> whichever is lower.</a:t>
                </a:r>
              </a:p>
              <a:p>
                <a:pPr marL="0" indent="0">
                  <a:buNone/>
                </a:pPr>
                <a:r>
                  <a:rPr lang="en-US" sz="2400" dirty="0" smtClean="0"/>
                  <a:t>Devices capable of an EIRP greater than 500mW must implement TPC capable of at least 6dB reduction below 1W. </a:t>
                </a:r>
                <a:endParaRPr lang="en-US" sz="2400" dirty="0"/>
              </a:p>
              <a:p>
                <a:pPr marL="0" indent="0">
                  <a:buNone/>
                </a:pPr>
                <a:r>
                  <a:rPr lang="en-US" sz="2400" dirty="0" smtClean="0"/>
                  <a:t>Until further notice all devices falling in either frequency band shall not be capable of transmitting in the 5600-5650MHz band for the protection of Environment Canada weather radar.</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11" t="-1078" r="-1926"/>
                </a:stretch>
              </a:blipFill>
            </p:spPr>
            <p:txBody>
              <a:bodyPr/>
              <a:lstStyle/>
              <a:p>
                <a:r>
                  <a:rPr lang="en-US">
                    <a:noFill/>
                  </a:rPr>
                  <a:t> </a:t>
                </a:r>
              </a:p>
            </p:txBody>
          </p:sp>
        </mc:Fallback>
      </mc:AlternateContent>
    </p:spTree>
    <p:extLst>
      <p:ext uri="{BB962C8B-B14F-4D97-AF65-F5344CB8AC3E}">
        <p14:creationId xmlns:p14="http://schemas.microsoft.com/office/powerpoint/2010/main" val="2072044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5725-5850MHz</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No restrictions on location</a:t>
            </a:r>
          </a:p>
          <a:p>
            <a:pPr marL="0" indent="0">
              <a:buNone/>
            </a:pPr>
            <a:r>
              <a:rPr lang="en-US" sz="2400" dirty="0" smtClean="0"/>
              <a:t>Channels: 142-165</a:t>
            </a:r>
          </a:p>
          <a:p>
            <a:pPr marL="0" indent="0">
              <a:buNone/>
            </a:pPr>
            <a:r>
              <a:rPr lang="en-US" sz="2400" dirty="0" smtClean="0"/>
              <a:t>Output power is limited to 1W. If an antenna with more than 6dBi of gain is used output power and spectral density must be decreased by the amount in dB that the antenna exceeds 6dBi. </a:t>
            </a:r>
          </a:p>
          <a:p>
            <a:pPr marL="0" indent="0">
              <a:buNone/>
            </a:pPr>
            <a:r>
              <a:rPr lang="en-US" sz="2400" dirty="0" smtClean="0"/>
              <a:t>Fixed point to point systems may employ an antenna gain of more than 6dBi without a reduction in power. </a:t>
            </a:r>
          </a:p>
          <a:p>
            <a:pPr marL="0" indent="0">
              <a:buNone/>
            </a:pPr>
            <a:r>
              <a:rPr lang="en-US" sz="2400" dirty="0" smtClean="0"/>
              <a:t>Emissions within 10MHz of the band edges may not exceed          -17dBm/MHz</a:t>
            </a:r>
          </a:p>
          <a:p>
            <a:pPr marL="0" indent="0">
              <a:buNone/>
            </a:pPr>
            <a:r>
              <a:rPr lang="en-US" sz="2400" dirty="0" smtClean="0"/>
              <a:t>Emissions beyond 10MHz of the band edges may not exceed</a:t>
            </a:r>
            <a:br>
              <a:rPr lang="en-US" sz="2400" dirty="0" smtClean="0"/>
            </a:br>
            <a:r>
              <a:rPr lang="en-US" sz="2400" dirty="0" smtClean="0"/>
              <a:t>-27dBm/MHz</a:t>
            </a:r>
            <a:endParaRPr lang="en-US" sz="2400" dirty="0"/>
          </a:p>
        </p:txBody>
      </p:sp>
    </p:spTree>
    <p:extLst>
      <p:ext uri="{BB962C8B-B14F-4D97-AF65-F5344CB8AC3E}">
        <p14:creationId xmlns:p14="http://schemas.microsoft.com/office/powerpoint/2010/main" val="19112775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Dynamic Frequency Selection</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2400" dirty="0" smtClean="0"/>
              <a:t>Devices operating in the 5250-5350MHz, 5470-5600MHz, and 5650-5725MHz must be capable of DFS for the purpose of radar avoidance with the following requirements:</a:t>
            </a:r>
          </a:p>
          <a:p>
            <a:pPr marL="0" indent="0">
              <a:buNone/>
            </a:pPr>
            <a:r>
              <a:rPr lang="en-US" sz="2400" dirty="0" smtClean="0"/>
              <a:t>For EIRP &lt; 200mW the detection threshold is -62dBm</a:t>
            </a:r>
          </a:p>
          <a:p>
            <a:pPr marL="0" indent="0">
              <a:buNone/>
            </a:pPr>
            <a:r>
              <a:rPr lang="en-US" sz="2400" dirty="0" smtClean="0"/>
              <a:t>For output &lt; 200mW and EIRP &lt; 1W the threshold is -64dBm</a:t>
            </a:r>
          </a:p>
          <a:p>
            <a:pPr marL="0" indent="0">
              <a:buNone/>
            </a:pPr>
            <a:r>
              <a:rPr lang="en-US" sz="2400" dirty="0" smtClean="0"/>
              <a:t>Devices must continually monitor for radar signals between normal transmissions.</a:t>
            </a:r>
          </a:p>
          <a:p>
            <a:pPr marL="0" indent="0">
              <a:buNone/>
            </a:pPr>
            <a:r>
              <a:rPr lang="en-US" sz="2400" dirty="0" smtClean="0"/>
              <a:t>The device must see that a channel is clear for at least 60 seconds before beginning transmission.</a:t>
            </a:r>
          </a:p>
          <a:p>
            <a:pPr marL="0" indent="0">
              <a:buNone/>
            </a:pPr>
            <a:r>
              <a:rPr lang="en-US" sz="2400" dirty="0" smtClean="0"/>
              <a:t>If a radar signal is detected all transmissions on that channel must stop within 10 seconds. </a:t>
            </a:r>
          </a:p>
          <a:p>
            <a:pPr marL="0" indent="0">
              <a:buNone/>
            </a:pPr>
            <a:r>
              <a:rPr lang="en-US" sz="2400" dirty="0" smtClean="0"/>
              <a:t>A channel will not be operated on for at least 30 minutes after a radar signal was detected.</a:t>
            </a:r>
          </a:p>
        </p:txBody>
      </p:sp>
    </p:spTree>
    <p:extLst>
      <p:ext uri="{BB962C8B-B14F-4D97-AF65-F5344CB8AC3E}">
        <p14:creationId xmlns:p14="http://schemas.microsoft.com/office/powerpoint/2010/main" val="2416189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smtClean="0"/>
              <a:t>Questions</a:t>
            </a:r>
            <a:endParaRPr lang="en-US" dirty="0"/>
          </a:p>
        </p:txBody>
      </p:sp>
      <p:sp>
        <p:nvSpPr>
          <p:cNvPr id="9" name="Subtitle 8"/>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56982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Antenna Gain</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An antenna’s ability to convert input power to radiated power is described as gain. </a:t>
            </a:r>
          </a:p>
          <a:p>
            <a:pPr marL="0" indent="0">
              <a:buNone/>
            </a:pPr>
            <a:r>
              <a:rPr lang="en-US" sz="2400" dirty="0" smtClean="0"/>
              <a:t>Antenna gain is also measured in dB, with two common reference units used.</a:t>
            </a:r>
          </a:p>
          <a:p>
            <a:pPr marL="0" indent="0">
              <a:buNone/>
            </a:pPr>
            <a:r>
              <a:rPr lang="en-US" sz="2400" dirty="0" err="1" smtClean="0"/>
              <a:t>dBi</a:t>
            </a:r>
            <a:r>
              <a:rPr lang="en-US" sz="2400" dirty="0" smtClean="0"/>
              <a:t> – The antennas gain in reference to a theoretical radiator that emits equally in all directions</a:t>
            </a:r>
          </a:p>
          <a:p>
            <a:pPr marL="0" indent="0">
              <a:buNone/>
            </a:pPr>
            <a:r>
              <a:rPr lang="en-US" sz="2400" dirty="0" err="1" smtClean="0"/>
              <a:t>dBd</a:t>
            </a:r>
            <a:r>
              <a:rPr lang="en-US" sz="2400" dirty="0" smtClean="0"/>
              <a:t> – The antennas gain in reference to a dipole radiator. </a:t>
            </a:r>
            <a:br>
              <a:rPr lang="en-US" sz="2400" dirty="0" smtClean="0"/>
            </a:br>
            <a:r>
              <a:rPr lang="en-US" sz="2400" dirty="0" smtClean="0"/>
              <a:t>1 </a:t>
            </a:r>
            <a:r>
              <a:rPr lang="en-US" sz="2400" dirty="0" err="1" smtClean="0"/>
              <a:t>dBd</a:t>
            </a:r>
            <a:r>
              <a:rPr lang="en-US" sz="2400" dirty="0" smtClean="0"/>
              <a:t> = 2.15dBi</a:t>
            </a:r>
            <a:endParaRPr lang="en-US" sz="2400" dirty="0"/>
          </a:p>
        </p:txBody>
      </p:sp>
    </p:spTree>
    <p:extLst>
      <p:ext uri="{BB962C8B-B14F-4D97-AF65-F5344CB8AC3E}">
        <p14:creationId xmlns:p14="http://schemas.microsoft.com/office/powerpoint/2010/main" val="3049417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Polarization</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The polarization of an antenna refers to the orientation of the electric field (E-Plane) in respect to the earth’s surface. </a:t>
            </a:r>
          </a:p>
          <a:p>
            <a:pPr marL="0" indent="0">
              <a:buNone/>
            </a:pPr>
            <a:r>
              <a:rPr lang="en-US" sz="2400" dirty="0" smtClean="0"/>
              <a:t>Because electromagnetic radiation is a transverse wave, the magnetic field (H-Plane) will be at 90° to the electric field.</a:t>
            </a:r>
          </a:p>
          <a:p>
            <a:pPr marL="0" indent="0">
              <a:buNone/>
            </a:pPr>
            <a:r>
              <a:rPr lang="en-US" sz="2400" dirty="0" smtClean="0"/>
              <a:t>For a dipole and other linear radiators, the E-Plane will be along the length of the radiator, thus an antenna running perpendicular to the earth’s surface has vertical polarization, while an antenna running parallel to the surface has horizontal polarization.</a:t>
            </a:r>
            <a:endParaRPr 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8315" y="4724400"/>
            <a:ext cx="5990602" cy="168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3124200" y="6192709"/>
            <a:ext cx="5486400" cy="307777"/>
            <a:chOff x="2447658" y="6242261"/>
            <a:chExt cx="5486400" cy="307777"/>
          </a:xfrm>
        </p:grpSpPr>
        <p:sp>
          <p:nvSpPr>
            <p:cNvPr id="4" name="TextBox 3"/>
            <p:cNvSpPr txBox="1"/>
            <p:nvPr/>
          </p:nvSpPr>
          <p:spPr>
            <a:xfrm>
              <a:off x="2447658" y="6242261"/>
              <a:ext cx="5486400" cy="307777"/>
            </a:xfrm>
            <a:prstGeom prst="rect">
              <a:avLst/>
            </a:prstGeom>
            <a:noFill/>
          </p:spPr>
          <p:txBody>
            <a:bodyPr wrap="square" rtlCol="0">
              <a:spAutoFit/>
            </a:bodyPr>
            <a:lstStyle/>
            <a:p>
              <a:pPr algn="ctr"/>
              <a:r>
                <a:rPr lang="en-US" sz="1400" dirty="0" smtClean="0">
                  <a:solidFill>
                    <a:schemeClr val="bg1">
                      <a:lumMod val="50000"/>
                    </a:schemeClr>
                  </a:solidFill>
                  <a:hlinkClick r:id="rId3"/>
                </a:rPr>
                <a:t>Image</a:t>
              </a:r>
              <a:r>
                <a:rPr lang="en-US" sz="1400" dirty="0" smtClean="0">
                  <a:solidFill>
                    <a:schemeClr val="bg1">
                      <a:lumMod val="50000"/>
                    </a:schemeClr>
                  </a:solidFill>
                </a:rPr>
                <a:t> by </a:t>
              </a:r>
              <a:r>
                <a:rPr lang="en-US" sz="1400" dirty="0" err="1" smtClean="0">
                  <a:solidFill>
                    <a:schemeClr val="bg1">
                      <a:lumMod val="50000"/>
                    </a:schemeClr>
                  </a:solidFill>
                </a:rPr>
                <a:t>P.wormer</a:t>
              </a:r>
              <a:r>
                <a:rPr lang="en-US" sz="1400" dirty="0" smtClean="0">
                  <a:solidFill>
                    <a:schemeClr val="bg1">
                      <a:lumMod val="50000"/>
                    </a:schemeClr>
                  </a:solidFill>
                </a:rPr>
                <a:t> / </a:t>
              </a:r>
              <a:r>
                <a:rPr lang="en-US" sz="1400" dirty="0" smtClean="0">
                  <a:solidFill>
                    <a:schemeClr val="bg1">
                      <a:lumMod val="50000"/>
                    </a:schemeClr>
                  </a:solidFill>
                  <a:hlinkClick r:id="rId4"/>
                </a:rPr>
                <a:t>CC-BY-SA 3.0 </a:t>
              </a:r>
              <a:r>
                <a:rPr lang="en-US" sz="1400" dirty="0" err="1" smtClean="0">
                  <a:solidFill>
                    <a:schemeClr val="bg1">
                      <a:lumMod val="50000"/>
                    </a:schemeClr>
                  </a:solidFill>
                  <a:hlinkClick r:id="rId4"/>
                </a:rPr>
                <a:t>Unported</a:t>
              </a:r>
              <a:endParaRPr lang="en-US" sz="1400" dirty="0">
                <a:solidFill>
                  <a:schemeClr val="bg1">
                    <a:lumMod val="50000"/>
                  </a:schemeClr>
                </a:solidFill>
              </a:endParaRPr>
            </a:p>
          </p:txBody>
        </p:sp>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3200" y="6338622"/>
              <a:ext cx="781034" cy="14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99106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Other Polarization </a:t>
            </a:r>
            <a:r>
              <a:rPr lang="en-US" dirty="0"/>
              <a:t>P</a:t>
            </a:r>
            <a:r>
              <a:rPr lang="en-US" dirty="0" smtClean="0"/>
              <a:t>atterns</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In addition to linear polarization an antenna can be circularly or elliptically polarized. This means that the electric and magnetic fields are in a constant state of rotation, 90° apart. </a:t>
            </a:r>
          </a:p>
          <a:p>
            <a:pPr marL="0" indent="0">
              <a:buNone/>
            </a:pPr>
            <a:r>
              <a:rPr lang="en-US" sz="2400" dirty="0" smtClean="0"/>
              <a:t>Because of the losses of a linear polarization mismatch, circular polarization is most common with satellites where polarization of a linear antenna on the satellite could not be controlled.</a:t>
            </a:r>
            <a:endParaRPr lang="en-US" sz="2400" dirty="0"/>
          </a:p>
        </p:txBody>
      </p:sp>
      <p:pic>
        <p:nvPicPr>
          <p:cNvPr id="3076" name="Picture 4" descr="https://upload.wikimedia.org/wikipedia/commons/thumb/8/82/Circular.Polarization.Circularly.Polarized.Light_Without.Components_Right.Handed.svg/440px-Circular.Polarization.Circularly.Polarized.Light_Without.Components_Right.Handed.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886200"/>
            <a:ext cx="4191000" cy="245745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2781904" y="6351527"/>
            <a:ext cx="2894392" cy="307777"/>
            <a:chOff x="3430208" y="6351527"/>
            <a:chExt cx="2894392" cy="307777"/>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0208" y="6418039"/>
              <a:ext cx="1170715" cy="219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00923" y="6351527"/>
              <a:ext cx="1723677" cy="307777"/>
            </a:xfrm>
            <a:prstGeom prst="rect">
              <a:avLst/>
            </a:prstGeom>
            <a:noFill/>
          </p:spPr>
          <p:txBody>
            <a:bodyPr wrap="none" rtlCol="0">
              <a:spAutoFit/>
            </a:bodyPr>
            <a:lstStyle/>
            <a:p>
              <a:r>
                <a:rPr lang="en-US" sz="1400" dirty="0" smtClean="0">
                  <a:solidFill>
                    <a:schemeClr val="bg1">
                      <a:lumMod val="50000"/>
                    </a:schemeClr>
                  </a:solidFill>
                </a:rPr>
                <a:t>Image Public Domain</a:t>
              </a:r>
              <a:endParaRPr lang="en-US" sz="1400" dirty="0">
                <a:solidFill>
                  <a:schemeClr val="bg1">
                    <a:lumMod val="50000"/>
                  </a:schemeClr>
                </a:solidFill>
              </a:endParaRPr>
            </a:p>
          </p:txBody>
        </p:sp>
      </p:grpSp>
    </p:spTree>
    <p:extLst>
      <p:ext uri="{BB962C8B-B14F-4D97-AF65-F5344CB8AC3E}">
        <p14:creationId xmlns:p14="http://schemas.microsoft.com/office/powerpoint/2010/main" val="2265780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918"/>
            <a:ext cx="9144000" cy="6148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3200400" y="6481908"/>
            <a:ext cx="2894392" cy="307777"/>
            <a:chOff x="3430208" y="6351527"/>
            <a:chExt cx="2894392" cy="307777"/>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0208" y="6418039"/>
              <a:ext cx="1170715" cy="219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600923" y="6351527"/>
              <a:ext cx="1723677" cy="307777"/>
            </a:xfrm>
            <a:prstGeom prst="rect">
              <a:avLst/>
            </a:prstGeom>
            <a:noFill/>
          </p:spPr>
          <p:txBody>
            <a:bodyPr wrap="none" rtlCol="0">
              <a:spAutoFit/>
            </a:bodyPr>
            <a:lstStyle/>
            <a:p>
              <a:r>
                <a:rPr lang="en-US" sz="1400" dirty="0" smtClean="0">
                  <a:solidFill>
                    <a:schemeClr val="bg1">
                      <a:lumMod val="50000"/>
                    </a:schemeClr>
                  </a:solidFill>
                </a:rPr>
                <a:t>Image Public Domain</a:t>
              </a:r>
              <a:endParaRPr lang="en-US" sz="1400" dirty="0">
                <a:solidFill>
                  <a:schemeClr val="bg1">
                    <a:lumMod val="50000"/>
                  </a:schemeClr>
                </a:solidFill>
              </a:endParaRPr>
            </a:p>
          </p:txBody>
        </p:sp>
      </p:grpSp>
    </p:spTree>
    <p:extLst>
      <p:ext uri="{BB962C8B-B14F-4D97-AF65-F5344CB8AC3E}">
        <p14:creationId xmlns:p14="http://schemas.microsoft.com/office/powerpoint/2010/main" val="3025277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Polarization Losses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0" indent="0">
                  <a:buNone/>
                </a:pPr>
                <a:r>
                  <a:rPr lang="en-US" sz="2800" dirty="0" smtClean="0"/>
                  <a:t>When the polarization between two linearly polarized antennas does not match, there will be a polarization loss factor (PLF) between the transmitted signal and the received one.</a:t>
                </a:r>
              </a:p>
              <a:p>
                <a:pPr marL="0" indent="0">
                  <a:buNone/>
                </a:pPr>
                <a:r>
                  <a:rPr lang="en-US" sz="2800" dirty="0" smtClean="0"/>
                  <a:t>The loss factor can be calculated with </a:t>
                </a:r>
                <a14:m>
                  <m:oMath xmlns:m="http://schemas.openxmlformats.org/officeDocument/2006/math">
                    <m:r>
                      <a:rPr lang="en-US" sz="2800" b="0" i="1" smtClean="0">
                        <a:latin typeface="Cambria Math"/>
                      </a:rPr>
                      <m:t>𝑃𝐿𝐹</m:t>
                    </m:r>
                    <m:r>
                      <a:rPr lang="en-US" sz="2800" b="0" i="1" smtClean="0">
                        <a:latin typeface="Cambria Math"/>
                      </a:rPr>
                      <m:t>=</m:t>
                    </m:r>
                    <m:sSup>
                      <m:sSupPr>
                        <m:ctrlPr>
                          <a:rPr lang="en-US" sz="2800" b="0" i="1" smtClean="0">
                            <a:latin typeface="Cambria Math"/>
                          </a:rPr>
                        </m:ctrlPr>
                      </m:sSupPr>
                      <m:e>
                        <m:r>
                          <a:rPr lang="en-US" sz="2800" b="0" i="1" smtClean="0">
                            <a:latin typeface="Cambria Math"/>
                          </a:rPr>
                          <m:t>𝑐𝑜𝑠</m:t>
                        </m:r>
                      </m:e>
                      <m:sup>
                        <m:r>
                          <a:rPr lang="en-US" sz="2800" b="0" i="1" smtClean="0">
                            <a:latin typeface="Cambria Math"/>
                          </a:rPr>
                          <m:t>2</m:t>
                        </m:r>
                      </m:sup>
                    </m:sSup>
                  </m:oMath>
                </a14:m>
                <a:r>
                  <a:rPr lang="el-GR" sz="2800" dirty="0" smtClean="0"/>
                  <a:t>θ</a:t>
                </a:r>
                <a:r>
                  <a:rPr lang="en-US" sz="2800" dirty="0" smtClean="0"/>
                  <a:t> where theta is the difference in polarization. </a:t>
                </a:r>
              </a:p>
              <a:p>
                <a:pPr marL="0" indent="0">
                  <a:buNone/>
                </a:pPr>
                <a:r>
                  <a:rPr lang="en-US" sz="2800" dirty="0" smtClean="0"/>
                  <a:t>Using the PLF formula, we can find the loss factor of a 45° mismatch. </a:t>
                </a:r>
                <a14:m>
                  <m:oMath xmlns:m="http://schemas.openxmlformats.org/officeDocument/2006/math">
                    <m:sSup>
                      <m:sSupPr>
                        <m:ctrlPr>
                          <a:rPr lang="en-US" b="0" i="1" smtClean="0">
                            <a:latin typeface="Cambria Math"/>
                          </a:rPr>
                        </m:ctrlPr>
                      </m:sSupPr>
                      <m:e>
                        <m:r>
                          <a:rPr lang="en-US" b="0" i="1" smtClean="0">
                            <a:latin typeface="Cambria Math"/>
                          </a:rPr>
                          <m:t>𝑐𝑜𝑠</m:t>
                        </m:r>
                      </m:e>
                      <m:sup>
                        <m:r>
                          <a:rPr lang="en-US" b="0" i="1" smtClean="0">
                            <a:latin typeface="Cambria Math"/>
                          </a:rPr>
                          <m:t>2</m:t>
                        </m:r>
                      </m:sup>
                    </m:sSup>
                    <m:d>
                      <m:dPr>
                        <m:ctrlPr>
                          <a:rPr lang="en-US" b="0" i="1" smtClean="0">
                            <a:latin typeface="Cambria Math"/>
                          </a:rPr>
                        </m:ctrlPr>
                      </m:dPr>
                      <m:e>
                        <m:r>
                          <a:rPr lang="en-US" b="0" i="0" smtClean="0">
                            <a:latin typeface="Cambria Math"/>
                          </a:rPr>
                          <m:t>45</m:t>
                        </m:r>
                      </m:e>
                    </m:d>
                    <m:r>
                      <a:rPr lang="en-US" b="0" i="0" smtClean="0">
                        <a:latin typeface="Cambria Math"/>
                      </a:rPr>
                      <m:t>=0.5</m:t>
                    </m:r>
                  </m:oMath>
                </a14:m>
                <a:r>
                  <a:rPr lang="en-US" dirty="0" smtClean="0"/>
                  <a:t> </a:t>
                </a:r>
                <a:endParaRPr lang="en-US" sz="2800" dirty="0" smtClean="0"/>
              </a:p>
              <a:p>
                <a:pPr marL="0" indent="0">
                  <a:buNone/>
                </a:pPr>
                <a:r>
                  <a:rPr lang="en-US" sz="2800" dirty="0" smtClean="0"/>
                  <a:t>Then the loss in decibels can be calculated with the PLF</a:t>
                </a:r>
              </a:p>
              <a:p>
                <a:pPr marL="0" indent="0" algn="ctr">
                  <a:buNone/>
                </a:pPr>
                <a14:m>
                  <m:oMath xmlns:m="http://schemas.openxmlformats.org/officeDocument/2006/math">
                    <m:r>
                      <a:rPr lang="en-US" b="0" i="1" smtClean="0">
                        <a:latin typeface="Cambria Math"/>
                      </a:rPr>
                      <m:t>10</m:t>
                    </m:r>
                    <m:r>
                      <a:rPr lang="en-US" b="0" i="1" smtClean="0">
                        <a:latin typeface="Cambria Math"/>
                      </a:rPr>
                      <m:t>𝑙𝑜𝑔</m:t>
                    </m:r>
                    <m:r>
                      <a:rPr lang="en-US" b="0" i="1" baseline="-25000" smtClean="0">
                        <a:latin typeface="Cambria Math"/>
                      </a:rPr>
                      <m:t>10</m:t>
                    </m:r>
                    <m:d>
                      <m:dPr>
                        <m:ctrlPr>
                          <a:rPr lang="en-US" b="0" i="1" smtClean="0">
                            <a:latin typeface="Cambria Math"/>
                          </a:rPr>
                        </m:ctrlPr>
                      </m:dPr>
                      <m:e>
                        <m:r>
                          <a:rPr lang="en-US" b="0" i="1" smtClean="0">
                            <a:latin typeface="Cambria Math"/>
                          </a:rPr>
                          <m:t>0.5</m:t>
                        </m:r>
                      </m:e>
                    </m:d>
                    <m:r>
                      <a:rPr lang="en-US" b="0" i="1" smtClean="0">
                        <a:latin typeface="Cambria Math"/>
                      </a:rPr>
                      <m:t>=−3</m:t>
                    </m:r>
                  </m:oMath>
                </a14:m>
                <a:r>
                  <a:rPr lang="en-US" dirty="0" smtClean="0"/>
                  <a:t>.01dB</a:t>
                </a:r>
              </a:p>
              <a:p>
                <a:pPr marL="0" indent="0" algn="ctr">
                  <a:buNone/>
                </a:pPr>
                <a:endParaRPr lang="en-US" sz="28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156" r="-444" b="-1617"/>
                </a:stretch>
              </a:blipFill>
            </p:spPr>
            <p:txBody>
              <a:bodyPr/>
              <a:lstStyle/>
              <a:p>
                <a:r>
                  <a:rPr lang="en-US">
                    <a:noFill/>
                  </a:rPr>
                  <a:t> </a:t>
                </a:r>
              </a:p>
            </p:txBody>
          </p:sp>
        </mc:Fallback>
      </mc:AlternateContent>
    </p:spTree>
    <p:extLst>
      <p:ext uri="{BB962C8B-B14F-4D97-AF65-F5344CB8AC3E}">
        <p14:creationId xmlns:p14="http://schemas.microsoft.com/office/powerpoint/2010/main" val="1121696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Radiation Patterns</a:t>
            </a:r>
            <a:endParaRPr lang="en-US" dirty="0"/>
          </a:p>
        </p:txBody>
      </p:sp>
      <p:sp>
        <p:nvSpPr>
          <p:cNvPr id="3" name="Content Placeholder 2"/>
          <p:cNvSpPr>
            <a:spLocks noGrp="1"/>
          </p:cNvSpPr>
          <p:nvPr>
            <p:ph idx="1"/>
          </p:nvPr>
        </p:nvSpPr>
        <p:spPr/>
        <p:txBody>
          <a:bodyPr/>
          <a:lstStyle/>
          <a:p>
            <a:pPr marL="0" indent="0">
              <a:buNone/>
            </a:pPr>
            <a:r>
              <a:rPr lang="en-US" dirty="0" smtClean="0"/>
              <a:t>The radiation pattern of an antenna defines the strength of the radiation at different positions around the antenna. </a:t>
            </a:r>
          </a:p>
          <a:p>
            <a:pPr marL="0" indent="0">
              <a:buNone/>
            </a:pPr>
            <a:r>
              <a:rPr lang="en-US" dirty="0" smtClean="0"/>
              <a:t>Radiation patterns are typically expressed in two graphs, one depicting the E-Plane radiation, and the other depicting the H-Plane radiation. </a:t>
            </a:r>
          </a:p>
          <a:p>
            <a:pPr marL="0" indent="0">
              <a:buNone/>
            </a:pPr>
            <a:r>
              <a:rPr lang="en-US" dirty="0" smtClean="0"/>
              <a:t>Each graph depicts the radiation in a 360° radius with the antenna in the center.</a:t>
            </a:r>
            <a:endParaRPr lang="en-US" dirty="0"/>
          </a:p>
        </p:txBody>
      </p:sp>
    </p:spTree>
    <p:extLst>
      <p:ext uri="{BB962C8B-B14F-4D97-AF65-F5344CB8AC3E}">
        <p14:creationId xmlns:p14="http://schemas.microsoft.com/office/powerpoint/2010/main" val="1745834995"/>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755</TotalTime>
  <Words>2230</Words>
  <Application>Microsoft Office PowerPoint</Application>
  <PresentationFormat>On-screen Show (4:3)</PresentationFormat>
  <Paragraphs>175</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Wireless Theory and Regulations</vt:lpstr>
      <vt:lpstr>The Decibel</vt:lpstr>
      <vt:lpstr>Decibel Calculation</vt:lpstr>
      <vt:lpstr>Antenna Gain</vt:lpstr>
      <vt:lpstr>Polarization</vt:lpstr>
      <vt:lpstr>Other Polarization Patterns</vt:lpstr>
      <vt:lpstr>PowerPoint Presentation</vt:lpstr>
      <vt:lpstr>Polarization Losses</vt:lpstr>
      <vt:lpstr>Radiation Patterns</vt:lpstr>
      <vt:lpstr>PowerPoint Presentation</vt:lpstr>
      <vt:lpstr>Transmission Line</vt:lpstr>
      <vt:lpstr>PowerPoint Presentation</vt:lpstr>
      <vt:lpstr>Transmission Line Loss</vt:lpstr>
      <vt:lpstr>Typical Line Losses</vt:lpstr>
      <vt:lpstr>Calculating ERP</vt:lpstr>
      <vt:lpstr>PowerPoint Presentation</vt:lpstr>
      <vt:lpstr>Free Space Path Loss</vt:lpstr>
      <vt:lpstr>Fresnel Zones</vt:lpstr>
      <vt:lpstr>Fresnel Zone Calculations</vt:lpstr>
      <vt:lpstr>Point to Point Links</vt:lpstr>
      <vt:lpstr>PowerPoint Presentation</vt:lpstr>
      <vt:lpstr>5GHz Specific Technologies</vt:lpstr>
      <vt:lpstr>5GHz Operation</vt:lpstr>
      <vt:lpstr>Regulations</vt:lpstr>
      <vt:lpstr>Radio Regulations in Canada</vt:lpstr>
      <vt:lpstr>Regulations for 2.4GHz Transmitters</vt:lpstr>
      <vt:lpstr>Regulations for 5GHz Transmitters</vt:lpstr>
      <vt:lpstr>5150-5250MHz</vt:lpstr>
      <vt:lpstr>5250-5350MHz</vt:lpstr>
      <vt:lpstr>5470-5600MHz &amp; 5650-5725MHz</vt:lpstr>
      <vt:lpstr>5725-5850MHz</vt:lpstr>
      <vt:lpstr>Dynamic Frequency Selection</vt:lpstr>
      <vt:lpstr>Questions</vt:lpstr>
    </vt:vector>
  </TitlesOfParts>
  <Company>Manitoba Blue Cross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Wireless Theory and Regulations</dc:title>
  <dc:creator>Wyatt Zacharias</dc:creator>
  <cp:lastModifiedBy>Wyatt Zacharias</cp:lastModifiedBy>
  <cp:revision>49</cp:revision>
  <dcterms:created xsi:type="dcterms:W3CDTF">2016-02-08T19:05:14Z</dcterms:created>
  <dcterms:modified xsi:type="dcterms:W3CDTF">2016-02-10T15:01:10Z</dcterms:modified>
</cp:coreProperties>
</file>